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9F55E-24BC-481A-BBCF-087CF3C6743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4A0C6-2547-4019-9587-E3AA8216D4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172D4-FE03-4165-8D8D-36B7D29B404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EB78C-2656-47C1-B006-578AE6874D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8E05-CEED-4645-8DB8-940D807C4621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0183-BFE2-43B4-93B1-19EC9228B132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E76-827F-48C6-8AFC-F4267A9EBC57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2A52-14C0-46E9-A7D6-131984C7F3FD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4458-2BFC-4D71-B170-68645DAE2EC2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040-53DD-426D-8A6C-8B47875E2D84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BE7-E87D-4B27-A89F-C15069B6801A}" type="datetime1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B171-32E5-4E85-AA85-ABB6DB261397}" type="datetime1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241B-E911-4FCD-90DB-246636C7D0DB}" type="datetime1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3EDB-9D19-4475-A91B-C444E7C6FC76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B880-94B6-45B0-8DC5-568FBAAD616B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6EB4-1E7A-49EB-9979-650154EA3A62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C7FF-CC11-4E95-A6F7-6810AC0B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- 4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FUNCTIONS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4328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 Parameter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These  are the parameters transferred from the calling function to the called function.</a:t>
            </a:r>
          </a:p>
          <a:p>
            <a:pPr eaLnBrk="1" hangingPunct="1"/>
            <a:r>
              <a:rPr lang="en-US" smtClean="0"/>
              <a:t>Formal Parameter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These  are the parameters which is used in the called function.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642938"/>
            <a:ext cx="809783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Statement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/>
              <a:t>return</a:t>
            </a:r>
            <a:r>
              <a:rPr lang="en-US" smtClean="0"/>
              <a:t> statement may or may not send some values to the calling function.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return;   (or)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return(expression);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Prototypes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Function with no arguments and no return values.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Function with arguments and no return values.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Function with arguments and return values.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Function with no arguments and with return values.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1. Function with no arguments</a:t>
            </a:r>
            <a:br>
              <a:rPr lang="en-US" sz="4000" dirty="0" smtClean="0"/>
            </a:br>
            <a:r>
              <a:rPr lang="en-US" sz="4000" dirty="0" smtClean="0"/>
              <a:t>and no return values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no data  transfer take place between the calling function and the called function.</a:t>
            </a:r>
          </a:p>
          <a:p>
            <a:pPr eaLnBrk="1" hangingPunct="1"/>
            <a:r>
              <a:rPr lang="en-US" smtClean="0"/>
              <a:t>These functions act independently, i.e. they get input and display output in the same block.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614363"/>
            <a:ext cx="8361362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74359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 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add();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main()     //calling function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clrscr</a:t>
            </a:r>
            <a:r>
              <a:rPr lang="en-US" sz="2400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add();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   </a:t>
            </a:r>
            <a:r>
              <a:rPr lang="en-US" sz="2400" dirty="0" err="1" smtClean="0">
                <a:latin typeface="Arial" charset="0"/>
              </a:rPr>
              <a:t>getch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add()	//called function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a,b,c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nEnter</a:t>
            </a:r>
            <a:r>
              <a:rPr lang="en-US" sz="2400" dirty="0" smtClean="0">
                <a:latin typeface="Arial" charset="0"/>
              </a:rPr>
              <a:t> two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scanf</a:t>
            </a:r>
            <a:r>
              <a:rPr lang="en-US" sz="2400" dirty="0" smtClean="0">
                <a:latin typeface="Arial" charset="0"/>
              </a:rPr>
              <a:t>("%</a:t>
            </a:r>
            <a:r>
              <a:rPr lang="en-US" sz="2400" dirty="0" err="1" smtClean="0">
                <a:latin typeface="Arial" charset="0"/>
              </a:rPr>
              <a:t>d%d",&amp;a,&amp;b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c=</a:t>
            </a:r>
            <a:r>
              <a:rPr lang="en-US" sz="2400" dirty="0" err="1" smtClean="0">
                <a:latin typeface="Arial" charset="0"/>
              </a:rPr>
              <a:t>a+b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nSum</a:t>
            </a:r>
            <a:r>
              <a:rPr lang="en-US" sz="2400" dirty="0" smtClean="0">
                <a:latin typeface="Arial" charset="0"/>
              </a:rPr>
              <a:t> is:%</a:t>
            </a:r>
            <a:r>
              <a:rPr lang="en-US" sz="2400" dirty="0" err="1" smtClean="0">
                <a:latin typeface="Arial" charset="0"/>
              </a:rPr>
              <a:t>d",c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Enter two number:3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4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Sum is:7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2. Function with arguments</a:t>
            </a:r>
            <a:br>
              <a:rPr lang="en-US" sz="4000" dirty="0" smtClean="0"/>
            </a:br>
            <a:r>
              <a:rPr lang="en-US" sz="4000" dirty="0" smtClean="0"/>
              <a:t>and no return values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data  transfer take place between the calling function and the called function.</a:t>
            </a:r>
          </a:p>
          <a:p>
            <a:pPr eaLnBrk="1" hangingPunct="1"/>
            <a:r>
              <a:rPr lang="en-US" smtClean="0"/>
              <a:t>It is a </a:t>
            </a:r>
            <a:r>
              <a:rPr lang="en-US" b="1" smtClean="0"/>
              <a:t>one way data communication</a:t>
            </a:r>
            <a:r>
              <a:rPr lang="en-US" smtClean="0"/>
              <a:t>, i.e. the called program receives data from calling program but it does not return any value to the calling program.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is a sub-program that contains one or more statements and it performs some task when called.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614363"/>
            <a:ext cx="8097838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add(int,int);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int a,b;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printf("\nEnter two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scanf("%d%d",&amp;a,&amp;b);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add(a,b);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add(int x,int y)  //function with arguments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int z;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z=x+y;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printf("\nSum is:%d",z);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Enter two number:2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4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Sum is:6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3. Function with arguments</a:t>
            </a:r>
            <a:br>
              <a:rPr lang="en-US" sz="4000" dirty="0" smtClean="0"/>
            </a:br>
            <a:r>
              <a:rPr lang="en-US" sz="4000" dirty="0" smtClean="0"/>
              <a:t>and return values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data  transfer take place between the calling function and the called function as well as between called function and calling function .</a:t>
            </a:r>
          </a:p>
          <a:p>
            <a:pPr eaLnBrk="1" hangingPunct="1"/>
            <a:r>
              <a:rPr lang="en-US" smtClean="0"/>
              <a:t>It is a </a:t>
            </a:r>
            <a:r>
              <a:rPr lang="en-US" b="1" smtClean="0"/>
              <a:t>two way data communication</a:t>
            </a:r>
            <a:r>
              <a:rPr lang="en-US" smtClean="0"/>
              <a:t>, i.e. the called program receives data from calling program and it return some value to the calling program.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609600"/>
            <a:ext cx="787558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-106363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 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</a:t>
            </a:r>
            <a:r>
              <a:rPr lang="en-US" sz="2200" dirty="0" err="1" smtClean="0">
                <a:latin typeface="Arial" charset="0"/>
              </a:rPr>
              <a:t>int,int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a,b,c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nEnter</a:t>
            </a:r>
            <a:r>
              <a:rPr lang="en-US" sz="2200" dirty="0" smtClean="0">
                <a:latin typeface="Arial" charset="0"/>
              </a:rPr>
              <a:t> two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d%d",&amp;a,&amp;b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c=add(</a:t>
            </a:r>
            <a:r>
              <a:rPr lang="en-US" sz="2200" dirty="0" err="1" smtClean="0">
                <a:latin typeface="Arial" charset="0"/>
              </a:rPr>
              <a:t>a,b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nSum</a:t>
            </a:r>
            <a:r>
              <a:rPr lang="en-US" sz="2200" dirty="0" smtClean="0">
                <a:latin typeface="Arial" charset="0"/>
              </a:rPr>
              <a:t> is:%</a:t>
            </a:r>
            <a:r>
              <a:rPr lang="en-US" sz="2200" dirty="0" err="1" smtClean="0">
                <a:latin typeface="Arial" charset="0"/>
              </a:rPr>
              <a:t>d",c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x,int</a:t>
            </a:r>
            <a:r>
              <a:rPr lang="en-US" sz="2200" dirty="0" smtClean="0">
                <a:latin typeface="Arial" charset="0"/>
              </a:rPr>
              <a:t> y)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z;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z=</a:t>
            </a:r>
            <a:r>
              <a:rPr lang="en-US" sz="2200" dirty="0" err="1" smtClean="0">
                <a:latin typeface="Arial" charset="0"/>
              </a:rPr>
              <a:t>x+y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return(z);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</p:txBody>
      </p:sp>
      <p:cxnSp>
        <p:nvCxnSpPr>
          <p:cNvPr id="47112" name="AutoShape 8"/>
          <p:cNvCxnSpPr>
            <a:cxnSpLocks noChangeShapeType="1"/>
          </p:cNvCxnSpPr>
          <p:nvPr/>
        </p:nvCxnSpPr>
        <p:spPr bwMode="auto">
          <a:xfrm>
            <a:off x="2590800" y="3657600"/>
            <a:ext cx="609600" cy="990600"/>
          </a:xfrm>
          <a:prstGeom prst="bentConnector3">
            <a:avLst>
              <a:gd name="adj1" fmla="val 264583"/>
            </a:avLst>
          </a:prstGeom>
          <a:noFill/>
          <a:ln w="38100">
            <a:solidFill>
              <a:srgbClr val="FF3399"/>
            </a:solidFill>
            <a:miter lim="800000"/>
            <a:headEnd/>
            <a:tailEnd type="stealth" w="med" len="med"/>
          </a:ln>
        </p:spPr>
      </p:cxnSp>
      <p:cxnSp>
        <p:nvCxnSpPr>
          <p:cNvPr id="47113" name="AutoShape 9"/>
          <p:cNvCxnSpPr>
            <a:cxnSpLocks noChangeShapeType="1"/>
          </p:cNvCxnSpPr>
          <p:nvPr/>
        </p:nvCxnSpPr>
        <p:spPr bwMode="auto">
          <a:xfrm flipV="1">
            <a:off x="1905000" y="3505200"/>
            <a:ext cx="685800" cy="2616200"/>
          </a:xfrm>
          <a:prstGeom prst="bentConnector3">
            <a:avLst>
              <a:gd name="adj1" fmla="val 50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 type="stealth" w="med" len="med"/>
          </a:ln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Enter two number:6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7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Sum is:13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4. Function with no arguments</a:t>
            </a:r>
            <a:br>
              <a:rPr lang="en-US" sz="4000" dirty="0" smtClean="0"/>
            </a:br>
            <a:r>
              <a:rPr lang="en-US" sz="4000" dirty="0" smtClean="0"/>
              <a:t>and with return values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data  transfer take place between the called function and the calling function.</a:t>
            </a:r>
          </a:p>
          <a:p>
            <a:pPr eaLnBrk="1" hangingPunct="1"/>
            <a:r>
              <a:rPr lang="en-US" smtClean="0"/>
              <a:t>It is a </a:t>
            </a:r>
            <a:r>
              <a:rPr lang="en-US" b="1" smtClean="0"/>
              <a:t>one way data communication</a:t>
            </a:r>
            <a:r>
              <a:rPr lang="en-US" smtClean="0"/>
              <a:t>, i.e. the called program does not receives data from calling program but it return some value to the calling program.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95325"/>
            <a:ext cx="762158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 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main()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d;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d=add();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nSum</a:t>
            </a:r>
            <a:r>
              <a:rPr lang="en-US" sz="2200" dirty="0" smtClean="0">
                <a:latin typeface="Arial" charset="0"/>
              </a:rPr>
              <a:t> is:%</a:t>
            </a:r>
            <a:r>
              <a:rPr lang="en-US" sz="2200" dirty="0" err="1" smtClean="0">
                <a:latin typeface="Arial" charset="0"/>
              </a:rPr>
              <a:t>d",d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add()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  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a,b,c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nEnter</a:t>
            </a:r>
            <a:r>
              <a:rPr lang="en-US" sz="2200" dirty="0" smtClean="0">
                <a:latin typeface="Arial" charset="0"/>
              </a:rPr>
              <a:t> two number:");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d%d",&amp;a,&amp;b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c=</a:t>
            </a:r>
            <a:r>
              <a:rPr lang="en-US" sz="2200" dirty="0" err="1" smtClean="0">
                <a:latin typeface="Arial" charset="0"/>
              </a:rPr>
              <a:t>a+b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return(c);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</p:txBody>
      </p:sp>
      <p:cxnSp>
        <p:nvCxnSpPr>
          <p:cNvPr id="12295" name="AutoShape 7"/>
          <p:cNvCxnSpPr>
            <a:cxnSpLocks noChangeShapeType="1"/>
          </p:cNvCxnSpPr>
          <p:nvPr/>
        </p:nvCxnSpPr>
        <p:spPr bwMode="auto">
          <a:xfrm flipV="1">
            <a:off x="2133600" y="2667000"/>
            <a:ext cx="1588" cy="3505200"/>
          </a:xfrm>
          <a:prstGeom prst="bentConnector3">
            <a:avLst>
              <a:gd name="adj1" fmla="val 240000065"/>
            </a:avLst>
          </a:prstGeom>
          <a:noFill/>
          <a:ln w="38100">
            <a:solidFill>
              <a:schemeClr val="hlink"/>
            </a:solidFill>
            <a:miter lim="800000"/>
            <a:headEnd/>
            <a:tailEnd type="stealth" w="med" len="med"/>
          </a:ln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29000" y="1828800"/>
            <a:ext cx="2514600" cy="533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Functions</a:t>
            </a:r>
            <a:endParaRPr lang="en-US" sz="1800" b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32500" y="3048000"/>
            <a:ext cx="2514600" cy="914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User-Defined</a:t>
            </a:r>
          </a:p>
          <a:p>
            <a:pPr algn="ctr"/>
            <a:r>
              <a:rPr lang="en-US" sz="2400"/>
              <a:t>Functions </a:t>
            </a:r>
            <a:endParaRPr lang="en-US" sz="1800" b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38200" y="3048000"/>
            <a:ext cx="2514600" cy="914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Pre-Defined</a:t>
            </a:r>
          </a:p>
          <a:p>
            <a:pPr algn="ctr"/>
            <a:r>
              <a:rPr lang="en-US" sz="2400"/>
              <a:t>Functions </a:t>
            </a:r>
            <a:endParaRPr lang="en-US" sz="1800" b="0"/>
          </a:p>
        </p:txBody>
      </p:sp>
      <p:cxnSp>
        <p:nvCxnSpPr>
          <p:cNvPr id="4103" name="AutoShape 12"/>
          <p:cNvCxnSpPr>
            <a:cxnSpLocks noChangeShapeType="1"/>
          </p:cNvCxnSpPr>
          <p:nvPr/>
        </p:nvCxnSpPr>
        <p:spPr bwMode="auto">
          <a:xfrm rot="5400000">
            <a:off x="3048000" y="1409700"/>
            <a:ext cx="685800" cy="2590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04" name="AutoShape 13"/>
          <p:cNvCxnSpPr>
            <a:cxnSpLocks noChangeShapeType="1"/>
          </p:cNvCxnSpPr>
          <p:nvPr/>
        </p:nvCxnSpPr>
        <p:spPr bwMode="auto">
          <a:xfrm rot="16200000" flipH="1">
            <a:off x="5645150" y="1403350"/>
            <a:ext cx="685800" cy="2603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Enter two number:5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8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Sum is:13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Passing Methods</a:t>
            </a:r>
          </a:p>
        </p:txBody>
      </p:sp>
      <p:sp>
        <p:nvSpPr>
          <p:cNvPr id="3277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by value</a:t>
            </a:r>
          </a:p>
          <a:p>
            <a:pPr eaLnBrk="1" hangingPunct="1"/>
            <a:r>
              <a:rPr lang="en-US" smtClean="0"/>
              <a:t>Call by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by value</a:t>
            </a:r>
          </a:p>
        </p:txBody>
      </p:sp>
      <p:sp>
        <p:nvSpPr>
          <p:cNvPr id="33795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 argument passed to the formal argument.</a:t>
            </a:r>
          </a:p>
          <a:p>
            <a:pPr eaLnBrk="1" hangingPunct="1"/>
            <a:r>
              <a:rPr lang="en-US" smtClean="0"/>
              <a:t>Any changes to the formal argument does not affect the actual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-106363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Example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 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</a:t>
            </a:r>
            <a:r>
              <a:rPr lang="en-US" sz="2200" dirty="0" err="1" smtClean="0">
                <a:latin typeface="Arial" charset="0"/>
              </a:rPr>
              <a:t>int,int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a,b,c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nEnter</a:t>
            </a:r>
            <a:r>
              <a:rPr lang="en-US" sz="2200" dirty="0" smtClean="0">
                <a:latin typeface="Arial" charset="0"/>
              </a:rPr>
              <a:t> two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d%d",&amp;a,&amp;b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c=add(</a:t>
            </a:r>
            <a:r>
              <a:rPr lang="en-US" sz="2200" dirty="0" err="1" smtClean="0">
                <a:latin typeface="Arial" charset="0"/>
              </a:rPr>
              <a:t>a,b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nSum</a:t>
            </a:r>
            <a:r>
              <a:rPr lang="en-US" sz="2200" dirty="0" smtClean="0">
                <a:latin typeface="Arial" charset="0"/>
              </a:rPr>
              <a:t> is:%</a:t>
            </a:r>
            <a:r>
              <a:rPr lang="en-US" sz="2200" dirty="0" err="1" smtClean="0">
                <a:latin typeface="Arial" charset="0"/>
              </a:rPr>
              <a:t>d",c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add(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x,int</a:t>
            </a:r>
            <a:r>
              <a:rPr lang="en-US" sz="2200" dirty="0" smtClean="0">
                <a:latin typeface="Arial" charset="0"/>
              </a:rPr>
              <a:t> y)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z;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z=</a:t>
            </a:r>
            <a:r>
              <a:rPr lang="en-US" sz="2200" dirty="0" err="1" smtClean="0">
                <a:latin typeface="Arial" charset="0"/>
              </a:rPr>
              <a:t>x+y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return(z);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</p:txBody>
      </p:sp>
      <p:cxnSp>
        <p:nvCxnSpPr>
          <p:cNvPr id="47112" name="AutoShape 8"/>
          <p:cNvCxnSpPr>
            <a:cxnSpLocks noChangeShapeType="1"/>
          </p:cNvCxnSpPr>
          <p:nvPr/>
        </p:nvCxnSpPr>
        <p:spPr bwMode="auto">
          <a:xfrm>
            <a:off x="2590800" y="3657600"/>
            <a:ext cx="609600" cy="990600"/>
          </a:xfrm>
          <a:prstGeom prst="bentConnector3">
            <a:avLst>
              <a:gd name="adj1" fmla="val 264583"/>
            </a:avLst>
          </a:prstGeom>
          <a:noFill/>
          <a:ln w="38100">
            <a:solidFill>
              <a:srgbClr val="FF3399"/>
            </a:solidFill>
            <a:miter lim="800000"/>
            <a:headEnd/>
            <a:tailEnd type="stealth" w="med" len="med"/>
          </a:ln>
        </p:spPr>
      </p:cxnSp>
      <p:cxnSp>
        <p:nvCxnSpPr>
          <p:cNvPr id="47113" name="AutoShape 9"/>
          <p:cNvCxnSpPr>
            <a:cxnSpLocks noChangeShapeType="1"/>
          </p:cNvCxnSpPr>
          <p:nvPr/>
        </p:nvCxnSpPr>
        <p:spPr bwMode="auto">
          <a:xfrm flipV="1">
            <a:off x="1905000" y="3505200"/>
            <a:ext cx="685800" cy="2616200"/>
          </a:xfrm>
          <a:prstGeom prst="bentConnector3">
            <a:avLst>
              <a:gd name="adj1" fmla="val 50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 type="stealth" w="med" len="med"/>
          </a:ln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Enter two number:6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7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Sum is:13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by reference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Instead of passing value, the address of the argument will be passed.</a:t>
            </a:r>
          </a:p>
          <a:p>
            <a:pPr eaLnBrk="1" hangingPunct="1"/>
            <a:r>
              <a:rPr lang="en-US" smtClean="0"/>
              <a:t>Any changes to the formal argument will affect the actual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41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8915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#include &lt;</a:t>
            </a:r>
            <a:r>
              <a:rPr lang="en-US" sz="2200" dirty="0" err="1" smtClean="0"/>
              <a:t>stdio.h</a:t>
            </a:r>
            <a:r>
              <a:rPr lang="en-US" sz="22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#include&lt;</a:t>
            </a:r>
            <a:r>
              <a:rPr lang="en-US" sz="2200" dirty="0" err="1" smtClean="0"/>
              <a:t>conio.h</a:t>
            </a:r>
            <a:r>
              <a:rPr lang="en-US" sz="22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void swap(</a:t>
            </a:r>
            <a:r>
              <a:rPr lang="en-US" sz="2200" dirty="0" err="1" smtClean="0"/>
              <a:t>int</a:t>
            </a:r>
            <a:r>
              <a:rPr lang="en-US" sz="2200" dirty="0" smtClean="0"/>
              <a:t>*,</a:t>
            </a:r>
            <a:r>
              <a:rPr lang="en-US" sz="2200" dirty="0" err="1" smtClean="0"/>
              <a:t>int</a:t>
            </a:r>
            <a:r>
              <a:rPr lang="en-US" sz="2200" dirty="0" smtClean="0"/>
              <a:t>*);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 err="1" smtClean="0"/>
              <a:t>x,y</a:t>
            </a:r>
            <a:r>
              <a:rPr lang="en-US" sz="22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("\</a:t>
            </a:r>
            <a:r>
              <a:rPr lang="en-US" sz="2200" dirty="0" err="1" smtClean="0"/>
              <a:t>nEnter</a:t>
            </a:r>
            <a:r>
              <a:rPr lang="en-US" sz="2200" dirty="0" smtClean="0"/>
              <a:t> value of x:");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scanf</a:t>
            </a:r>
            <a:r>
              <a:rPr lang="en-US" sz="2200" dirty="0" smtClean="0"/>
              <a:t>("%</a:t>
            </a:r>
            <a:r>
              <a:rPr lang="en-US" sz="2200" dirty="0" err="1" smtClean="0"/>
              <a:t>d",&amp;x</a:t>
            </a:r>
            <a:r>
              <a:rPr lang="en-US" sz="2200" dirty="0" smtClean="0"/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("\</a:t>
            </a:r>
            <a:r>
              <a:rPr lang="en-US" sz="2200" dirty="0" err="1" smtClean="0"/>
              <a:t>nEnter</a:t>
            </a:r>
            <a:r>
              <a:rPr lang="en-US" sz="2200" dirty="0" smtClean="0"/>
              <a:t> value of y:");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scanf</a:t>
            </a:r>
            <a:r>
              <a:rPr lang="en-US" sz="2200" dirty="0" smtClean="0"/>
              <a:t>("%</a:t>
            </a:r>
            <a:r>
              <a:rPr lang="en-US" sz="2200" dirty="0" err="1" smtClean="0"/>
              <a:t>d",&amp;y</a:t>
            </a:r>
            <a:r>
              <a:rPr lang="en-US" sz="2200" dirty="0" smtClean="0"/>
              <a:t>);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Output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Enter value of x:5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Enter value </a:t>
            </a:r>
            <a:r>
              <a:rPr lang="en-US" sz="2400" smtClean="0"/>
              <a:t>of y:6</a:t>
            </a: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x=6,y=5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	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4343400" y="663575"/>
            <a:ext cx="4572000" cy="31400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swap(&amp;</a:t>
            </a:r>
            <a:r>
              <a:rPr lang="en-US" sz="2000" b="0" dirty="0" err="1"/>
              <a:t>x,&amp;y</a:t>
            </a:r>
            <a:r>
              <a:rPr lang="en-US" sz="2000" b="0" dirty="0"/>
              <a:t>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	</a:t>
            </a:r>
            <a:r>
              <a:rPr lang="en-US" sz="2000" b="0" dirty="0" err="1"/>
              <a:t>printf</a:t>
            </a:r>
            <a:r>
              <a:rPr lang="en-US" sz="2000" b="0" dirty="0"/>
              <a:t>("\</a:t>
            </a:r>
            <a:r>
              <a:rPr lang="en-US" sz="2000" b="0" dirty="0" err="1"/>
              <a:t>nx</a:t>
            </a:r>
            <a:r>
              <a:rPr lang="en-US" sz="2000" b="0" dirty="0"/>
              <a:t>=%</a:t>
            </a:r>
            <a:r>
              <a:rPr lang="en-US" sz="2000" b="0" dirty="0" err="1"/>
              <a:t>d,y</a:t>
            </a:r>
            <a:r>
              <a:rPr lang="en-US" sz="2000" b="0" dirty="0"/>
              <a:t>=%</a:t>
            </a:r>
            <a:r>
              <a:rPr lang="en-US" sz="2000" b="0" dirty="0" err="1"/>
              <a:t>d",x,y</a:t>
            </a:r>
            <a:r>
              <a:rPr lang="en-US" sz="2000" b="0" dirty="0"/>
              <a:t>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}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void swap(</a:t>
            </a:r>
            <a:r>
              <a:rPr lang="en-US" sz="2000" b="0" dirty="0" err="1"/>
              <a:t>int</a:t>
            </a:r>
            <a:r>
              <a:rPr lang="en-US" sz="2000" b="0" dirty="0"/>
              <a:t> *</a:t>
            </a:r>
            <a:r>
              <a:rPr lang="en-US" sz="2000" b="0" dirty="0" err="1"/>
              <a:t>a,int</a:t>
            </a:r>
            <a:r>
              <a:rPr lang="en-US" sz="2000" b="0" dirty="0"/>
              <a:t> *b)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{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 	</a:t>
            </a:r>
            <a:r>
              <a:rPr lang="en-US" sz="2000" b="0" dirty="0" err="1"/>
              <a:t>int</a:t>
            </a:r>
            <a:r>
              <a:rPr lang="en-US" sz="2000" b="0" dirty="0"/>
              <a:t> c;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 	c=*a;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	*a=*b;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 	*b=c;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 </a:t>
            </a:r>
            <a:r>
              <a:rPr lang="en-US" sz="2000" b="0" dirty="0" err="1"/>
              <a:t>printf</a:t>
            </a:r>
            <a:r>
              <a:rPr lang="en-US" sz="2000" b="0" dirty="0"/>
              <a:t>("\</a:t>
            </a:r>
            <a:r>
              <a:rPr lang="en-US" sz="2000" b="0" dirty="0" err="1"/>
              <a:t>nx</a:t>
            </a:r>
            <a:r>
              <a:rPr lang="en-US" sz="2000" b="0" dirty="0"/>
              <a:t>=%</a:t>
            </a:r>
            <a:r>
              <a:rPr lang="en-US" sz="2000" b="0" dirty="0" err="1"/>
              <a:t>d,y</a:t>
            </a:r>
            <a:r>
              <a:rPr lang="en-US" sz="2000" b="0" dirty="0"/>
              <a:t>=%d",*a,*b);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0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It is a process of calling the same function itself again and again until some condition is satisfied.</a:t>
            </a:r>
          </a:p>
          <a:p>
            <a:pPr eaLnBrk="1" hangingPunct="1"/>
            <a:r>
              <a:rPr lang="en-US" b="1" i="1" smtClean="0">
                <a:latin typeface="Arial" charset="0"/>
              </a:rPr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func1()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{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………..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func1();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stdio.h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conio.h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fact(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clrscr</a:t>
            </a:r>
            <a:r>
              <a:rPr lang="en-US" sz="28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</a:t>
            </a:r>
            <a:r>
              <a:rPr lang="en-US" sz="2800" dirty="0" err="1" smtClean="0">
                <a:latin typeface="Arial" charset="0"/>
              </a:rPr>
              <a:t>nEnter</a:t>
            </a:r>
            <a:r>
              <a:rPr lang="en-US" sz="2800" dirty="0" smtClean="0">
                <a:latin typeface="Arial" charset="0"/>
              </a:rPr>
              <a:t> the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scanf</a:t>
            </a:r>
            <a:r>
              <a:rPr lang="en-US" sz="2800" dirty="0" smtClean="0">
                <a:latin typeface="Arial" charset="0"/>
              </a:rPr>
              <a:t>("%</a:t>
            </a:r>
            <a:r>
              <a:rPr lang="en-US" sz="2800" dirty="0" err="1" smtClean="0">
                <a:latin typeface="Arial" charset="0"/>
              </a:rPr>
              <a:t>d",&amp;a</a:t>
            </a:r>
            <a:r>
              <a:rPr lang="en-US" sz="28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("The factorial of %d! is %</a:t>
            </a:r>
            <a:r>
              <a:rPr lang="en-US" sz="2800" dirty="0" err="1" smtClean="0">
                <a:latin typeface="Arial" charset="0"/>
              </a:rPr>
              <a:t>d",a,fact</a:t>
            </a:r>
            <a:r>
              <a:rPr lang="en-US" sz="2800" dirty="0" smtClean="0">
                <a:latin typeface="Arial" charset="0"/>
              </a:rPr>
              <a:t>(a));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int fact(int x)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int f;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if(x==1)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return(1);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else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f=x*fact(x-1);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return(f);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Enter the number:5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factorial of 5! is 120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latin typeface="Arial" charset="0"/>
              </a:rPr>
              <a:t>Pre-Defined Functions 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pre-defined functions or library functions are built-in functions.</a:t>
            </a:r>
          </a:p>
          <a:p>
            <a:pPr eaLnBrk="1" hangingPunct="1"/>
            <a:r>
              <a:rPr lang="en-US" smtClean="0"/>
              <a:t>The user can use the functions, but cannot modify the function.</a:t>
            </a:r>
          </a:p>
          <a:p>
            <a:pPr eaLnBrk="1" hangingPunct="1"/>
            <a:r>
              <a:rPr lang="en-US" smtClean="0"/>
              <a:t>Example: sqrt()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Working of 3!</a:t>
            </a: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Library Function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pre-defined function.</a:t>
            </a:r>
          </a:p>
          <a:p>
            <a:pPr eaLnBrk="1" hangingPunct="1"/>
            <a:r>
              <a:rPr lang="en-US" smtClean="0"/>
              <a:t>The library function provides functions like mathematical, string manipulation etc,.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sqrt(x):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find the square root of </a:t>
            </a:r>
            <a:r>
              <a:rPr lang="en-US" sz="2800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sqrt(36)  </a:t>
            </a:r>
            <a:r>
              <a:rPr lang="en-US" sz="2800" smtClean="0">
                <a:latin typeface="Arial" charset="0"/>
              </a:rPr>
              <a:t>is 6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abs(x):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find the absolute value of </a:t>
            </a:r>
            <a:r>
              <a:rPr lang="en-US" sz="2800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abs(-36)  </a:t>
            </a:r>
            <a:r>
              <a:rPr lang="en-US" sz="2800" smtClean="0">
                <a:latin typeface="Arial" charset="0"/>
              </a:rPr>
              <a:t>is 36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pow(x,y):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find the value of </a:t>
            </a:r>
            <a:r>
              <a:rPr lang="en-US" sz="2800" b="1" smtClean="0">
                <a:latin typeface="Arial" charset="0"/>
              </a:rPr>
              <a:t>x</a:t>
            </a:r>
            <a:r>
              <a:rPr lang="en-US" sz="2800" b="1" baseline="30000" smtClean="0">
                <a:latin typeface="Arial" charset="0"/>
              </a:rPr>
              <a:t>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pow(5,2)  </a:t>
            </a:r>
            <a:r>
              <a:rPr lang="en-US" sz="2800" smtClean="0">
                <a:latin typeface="Arial" charset="0"/>
              </a:rPr>
              <a:t>is 25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ceil(x):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find the smallest integer greater than or equal to  </a:t>
            </a:r>
            <a:r>
              <a:rPr lang="en-US" sz="2800" b="1" smtClean="0">
                <a:latin typeface="Arial" charset="0"/>
              </a:rPr>
              <a:t>x</a:t>
            </a:r>
            <a:endParaRPr lang="en-US" sz="2800" b="1" baseline="30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ceil(7.7)  </a:t>
            </a:r>
            <a:r>
              <a:rPr lang="en-US" sz="2800" smtClean="0">
                <a:latin typeface="Arial" charset="0"/>
              </a:rPr>
              <a:t>is 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4582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rand():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generate a random number.</a:t>
            </a:r>
            <a:endParaRPr lang="en-US" sz="28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sin(x):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It is used to find the sine value of </a:t>
            </a:r>
            <a:r>
              <a:rPr lang="en-US" sz="2800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sin(30)  </a:t>
            </a:r>
            <a:r>
              <a:rPr lang="en-US" sz="2800" smtClean="0">
                <a:latin typeface="Arial" charset="0"/>
              </a:rPr>
              <a:t>is 0.5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cos(x):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 It is used to find the cosine value of </a:t>
            </a:r>
            <a:r>
              <a:rPr lang="en-US" sz="2800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cos(30)  </a:t>
            </a:r>
            <a:r>
              <a:rPr lang="en-US" sz="2800" smtClean="0">
                <a:latin typeface="Arial" charset="0"/>
              </a:rPr>
              <a:t>is 0.86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tan(x):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 It is used to find the tan value of </a:t>
            </a:r>
            <a:r>
              <a:rPr lang="en-US" sz="2800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Example:</a:t>
            </a:r>
            <a:r>
              <a:rPr lang="en-US" sz="2800" b="1" smtClean="0">
                <a:latin typeface="Arial" charset="0"/>
              </a:rPr>
              <a:t> tan(30)  </a:t>
            </a:r>
            <a:r>
              <a:rPr lang="en-US" sz="2800" smtClean="0">
                <a:latin typeface="Arial" charset="0"/>
              </a:rPr>
              <a:t>is 0.577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610600" cy="5745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i="1" smtClean="0">
                <a:latin typeface="Arial" charset="0"/>
              </a:rPr>
              <a:t>toascii(x):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		It is used to find the ASCII value of </a:t>
            </a:r>
            <a:r>
              <a:rPr lang="en-US" b="1" smtClean="0">
                <a:latin typeface="Arial" charset="0"/>
              </a:rPr>
              <a:t>x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Example:</a:t>
            </a:r>
            <a:r>
              <a:rPr lang="en-US" b="1" smtClean="0">
                <a:latin typeface="Arial" charset="0"/>
              </a:rPr>
              <a:t> toascii(a)  </a:t>
            </a:r>
            <a:r>
              <a:rPr lang="en-US" smtClean="0">
                <a:latin typeface="Arial" charset="0"/>
              </a:rPr>
              <a:t>is 97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i="1" smtClean="0">
                <a:latin typeface="Arial" charset="0"/>
              </a:rPr>
              <a:t>toupper(x):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		It is used to convert lowercase character to uppercase.</a:t>
            </a:r>
            <a:endParaRPr lang="en-US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Example:</a:t>
            </a:r>
            <a:r>
              <a:rPr lang="en-US" b="1" smtClean="0">
                <a:latin typeface="Arial" charset="0"/>
              </a:rPr>
              <a:t> toupper(‘a’)  </a:t>
            </a:r>
            <a:r>
              <a:rPr lang="en-US" smtClean="0">
                <a:latin typeface="Arial" charset="0"/>
              </a:rPr>
              <a:t>is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		       </a:t>
            </a:r>
            <a:r>
              <a:rPr lang="en-US" b="1" smtClean="0">
                <a:latin typeface="Arial" charset="0"/>
              </a:rPr>
              <a:t>toupper(97)  </a:t>
            </a:r>
            <a:r>
              <a:rPr lang="en-US" smtClean="0">
                <a:latin typeface="Arial" charset="0"/>
              </a:rPr>
              <a:t>is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i="1" smtClean="0">
                <a:latin typeface="Arial" charset="0"/>
              </a:rPr>
              <a:t>tolower(x):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		It is used to convert uppercase character to lowercase.</a:t>
            </a:r>
            <a:endParaRPr lang="en-US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latin typeface="Arial" charset="0"/>
              </a:rPr>
              <a:t>Example:</a:t>
            </a:r>
            <a:r>
              <a:rPr lang="en-US" b="1" smtClean="0">
                <a:latin typeface="Arial" charset="0"/>
              </a:rPr>
              <a:t> tolower(‘A’)  </a:t>
            </a:r>
            <a:r>
              <a:rPr lang="en-US" smtClean="0">
                <a:latin typeface="Arial" charset="0"/>
              </a:rPr>
              <a:t>is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is a variable that contains the memory address of another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Example: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 x=5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     x               Variable         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			  1002            Address</a:t>
            </a:r>
          </a:p>
        </p:txBody>
      </p:sp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2286000" y="3581400"/>
            <a:ext cx="1447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1076" name="Line 6"/>
          <p:cNvSpPr>
            <a:spLocks noChangeShapeType="1"/>
          </p:cNvSpPr>
          <p:nvPr/>
        </p:nvSpPr>
        <p:spPr bwMode="auto">
          <a:xfrm flipH="1">
            <a:off x="3886200" y="3124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7" name="Line 7"/>
          <p:cNvSpPr>
            <a:spLocks noChangeShapeType="1"/>
          </p:cNvSpPr>
          <p:nvPr/>
        </p:nvSpPr>
        <p:spPr bwMode="auto">
          <a:xfrm flipH="1">
            <a:off x="3886200" y="3886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8" name="Line 8"/>
          <p:cNvSpPr>
            <a:spLocks noChangeShapeType="1"/>
          </p:cNvSpPr>
          <p:nvPr/>
        </p:nvSpPr>
        <p:spPr bwMode="auto">
          <a:xfrm flipH="1">
            <a:off x="38862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9" name="Text Box 9"/>
          <p:cNvSpPr txBox="1">
            <a:spLocks noChangeArrowheads="1"/>
          </p:cNvSpPr>
          <p:nvPr/>
        </p:nvSpPr>
        <p:spPr bwMode="auto">
          <a:xfrm>
            <a:off x="4724400" y="3581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Value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int x=5;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Address of x = %u",&amp;x);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Value of x = %d",x);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Output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Address of x = 8714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of x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Declaration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b="1" smtClean="0"/>
              <a:t>Syntax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</a:t>
            </a:r>
            <a:r>
              <a:rPr lang="en-US" b="1" i="1" smtClean="0"/>
              <a:t>data-type *pointer-name;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i="1" smtClean="0"/>
              <a:t>data-type 		- Type of the data to 					  which the pointer points.</a:t>
            </a:r>
          </a:p>
          <a:p>
            <a:pPr eaLnBrk="1" hangingPunct="1">
              <a:buFont typeface="Arial" charset="0"/>
              <a:buNone/>
            </a:pPr>
            <a:r>
              <a:rPr lang="en-US" i="1" smtClean="0"/>
              <a:t>	</a:t>
            </a:r>
            <a:r>
              <a:rPr lang="en-US" b="1" i="1" smtClean="0"/>
              <a:t>	</a:t>
            </a:r>
            <a:r>
              <a:rPr lang="en-US" i="1" smtClean="0"/>
              <a:t>pointer-name  -  Name of the pointer</a:t>
            </a:r>
          </a:p>
          <a:p>
            <a:pPr eaLnBrk="1" hangingPunct="1">
              <a:buFont typeface="Arial" charset="0"/>
              <a:buNone/>
            </a:pPr>
            <a:endParaRPr lang="en-US" i="1" smtClean="0"/>
          </a:p>
          <a:p>
            <a:pPr eaLnBrk="1" hangingPunct="1"/>
            <a:r>
              <a:rPr lang="en-US" b="1" smtClean="0"/>
              <a:t>Example:  </a:t>
            </a:r>
            <a:r>
              <a:rPr lang="en-US" sz="4000" smtClean="0"/>
              <a:t>int *a;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" charset="0"/>
              </a:rPr>
              <a:t>Accessing Variable through Pointer</a:t>
            </a:r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a pointer is declared and assigned to a variable, then the variable can be accessed through the pointer.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*a;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x=5;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a=&amp;x;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latin typeface="Arial" charset="0"/>
              </a:rPr>
              <a:t>User-Defined Functions 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functions defined by the user for their requirement are called user-defined functions.</a:t>
            </a:r>
          </a:p>
          <a:p>
            <a:pPr eaLnBrk="1" hangingPunct="1"/>
            <a:r>
              <a:rPr lang="en-US" smtClean="0"/>
              <a:t>Whenever it is needed, The user can modify the function.</a:t>
            </a:r>
          </a:p>
          <a:p>
            <a:pPr eaLnBrk="1" hangingPunct="1"/>
            <a:r>
              <a:rPr lang="en-US" smtClean="0"/>
              <a:t>Example: sum(a,b)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dirty="0" smtClean="0">
                <a:latin typeface="Arial" charset="0"/>
              </a:rPr>
              <a:t>Example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b="1" i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stdio.h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conio.h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x=5;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*a;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a=&amp;x;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("\n The Value of x = %d",*a);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("\n The Address of x = %</a:t>
            </a:r>
            <a:r>
              <a:rPr lang="en-US" sz="2800" dirty="0" err="1" smtClean="0">
                <a:latin typeface="Arial" charset="0"/>
              </a:rPr>
              <a:t>u",a</a:t>
            </a:r>
            <a:r>
              <a:rPr lang="en-US" sz="28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Output</a:t>
            </a:r>
          </a:p>
        </p:txBody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The Value of x = 5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The Address of x = 8758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The Value of a = 8758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The Value of x = 5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b="1" i="1" smtClean="0">
                <a:latin typeface="Arial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int y=10;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int *a;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a=&amp;y;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Value of y = %d",y);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Address of y = %u",&amp;y);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Value of a = %d",a);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Address of a = %u",&amp;a);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828800" y="30480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0"/>
              <a:t>5001</a:t>
            </a:r>
            <a:endParaRPr lang="en-US"/>
          </a:p>
        </p:txBody>
      </p:sp>
      <p:sp>
        <p:nvSpPr>
          <p:cNvPr id="138245" name="Rectangle 6"/>
          <p:cNvSpPr>
            <a:spLocks noChangeArrowheads="1"/>
          </p:cNvSpPr>
          <p:nvPr/>
        </p:nvSpPr>
        <p:spPr bwMode="auto">
          <a:xfrm>
            <a:off x="4343400" y="30480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38246" name="Text Box 7"/>
          <p:cNvSpPr txBox="1">
            <a:spLocks noChangeArrowheads="1"/>
          </p:cNvSpPr>
          <p:nvPr/>
        </p:nvSpPr>
        <p:spPr bwMode="auto">
          <a:xfrm>
            <a:off x="1981200" y="4114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8000</a:t>
            </a:r>
          </a:p>
        </p:txBody>
      </p:sp>
      <p:sp>
        <p:nvSpPr>
          <p:cNvPr id="138247" name="Text Box 8"/>
          <p:cNvSpPr txBox="1">
            <a:spLocks noChangeArrowheads="1"/>
          </p:cNvSpPr>
          <p:nvPr/>
        </p:nvSpPr>
        <p:spPr bwMode="auto">
          <a:xfrm>
            <a:off x="2286000" y="2362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38248" name="Text Box 9"/>
          <p:cNvSpPr txBox="1">
            <a:spLocks noChangeArrowheads="1"/>
          </p:cNvSpPr>
          <p:nvPr/>
        </p:nvSpPr>
        <p:spPr bwMode="auto">
          <a:xfrm>
            <a:off x="4876800" y="2362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38249" name="Text Box 10"/>
          <p:cNvSpPr txBox="1">
            <a:spLocks noChangeArrowheads="1"/>
          </p:cNvSpPr>
          <p:nvPr/>
        </p:nvSpPr>
        <p:spPr bwMode="auto">
          <a:xfrm>
            <a:off x="4495800" y="4114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5001</a:t>
            </a:r>
          </a:p>
        </p:txBody>
      </p:sp>
      <p:sp>
        <p:nvSpPr>
          <p:cNvPr id="138250" name="Text Box 11"/>
          <p:cNvSpPr txBox="1">
            <a:spLocks noChangeArrowheads="1"/>
          </p:cNvSpPr>
          <p:nvPr/>
        </p:nvSpPr>
        <p:spPr bwMode="auto">
          <a:xfrm>
            <a:off x="6477000" y="2452688"/>
            <a:ext cx="19050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Variable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Value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Address</a:t>
            </a:r>
          </a:p>
        </p:txBody>
      </p:sp>
      <p:sp>
        <p:nvSpPr>
          <p:cNvPr id="138251" name="Line 12"/>
          <p:cNvSpPr>
            <a:spLocks noChangeShapeType="1"/>
          </p:cNvSpPr>
          <p:nvPr/>
        </p:nvSpPr>
        <p:spPr bwMode="auto">
          <a:xfrm flipH="1">
            <a:off x="55626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52" name="Line 13"/>
          <p:cNvSpPr>
            <a:spLocks noChangeShapeType="1"/>
          </p:cNvSpPr>
          <p:nvPr/>
        </p:nvSpPr>
        <p:spPr bwMode="auto">
          <a:xfrm flipH="1">
            <a:off x="5562600" y="426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53" name="Line 14"/>
          <p:cNvSpPr>
            <a:spLocks noChangeShapeType="1"/>
          </p:cNvSpPr>
          <p:nvPr/>
        </p:nvSpPr>
        <p:spPr bwMode="auto">
          <a:xfrm flipH="1">
            <a:off x="58674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54" name="Line 15"/>
          <p:cNvSpPr>
            <a:spLocks noChangeShapeType="1"/>
          </p:cNvSpPr>
          <p:nvPr/>
        </p:nvSpPr>
        <p:spPr bwMode="auto">
          <a:xfrm flipH="1" flipV="1">
            <a:off x="2971800" y="3505200"/>
            <a:ext cx="13716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The Value of y = 10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The Address of y = 5001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The Value of a = 5001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The Address of a = 8000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Advantage of User-Defined Functions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length of the source program can be reduced.</a:t>
            </a:r>
          </a:p>
          <a:p>
            <a:pPr eaLnBrk="1" hangingPunct="1"/>
            <a:r>
              <a:rPr lang="en-US" smtClean="0"/>
              <a:t>It is easy to locate error.</a:t>
            </a:r>
          </a:p>
          <a:p>
            <a:pPr eaLnBrk="1" hangingPunct="1"/>
            <a:r>
              <a:rPr lang="en-US" smtClean="0"/>
              <a:t>It avoid coding of repeated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of User-Defined Function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declaration</a:t>
            </a:r>
          </a:p>
          <a:p>
            <a:pPr eaLnBrk="1" hangingPunct="1"/>
            <a:r>
              <a:rPr lang="en-US" smtClean="0"/>
              <a:t>Function definition</a:t>
            </a:r>
          </a:p>
          <a:p>
            <a:pPr eaLnBrk="1" hangingPunct="1"/>
            <a:r>
              <a:rPr lang="en-US" smtClean="0"/>
              <a:t>Function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smtClean="0"/>
              <a:t>Syntax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b="1" i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datatype  function_name (parameters list)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local variable declaration;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…………………………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body of the function;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…………………………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return(expression);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i="1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Function Works 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a function is called the control passes to the called function.</a:t>
            </a:r>
          </a:p>
          <a:p>
            <a:pPr eaLnBrk="1" hangingPunct="1"/>
            <a:r>
              <a:rPr lang="en-US" smtClean="0"/>
              <a:t>The working of calling function is temporarily stopped.</a:t>
            </a:r>
          </a:p>
          <a:p>
            <a:pPr eaLnBrk="1" hangingPunct="1"/>
            <a:r>
              <a:rPr lang="en-US" smtClean="0"/>
              <a:t>When the execution of called function is completed then the control return back to the calling function and execute the next statement.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1241</Words>
  <Application>Microsoft Office PowerPoint</Application>
  <PresentationFormat>On-screen Show (4:3)</PresentationFormat>
  <Paragraphs>492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UNIT - 4</vt:lpstr>
      <vt:lpstr>FUNCTION</vt:lpstr>
      <vt:lpstr>Types</vt:lpstr>
      <vt:lpstr>Pre-Defined Functions </vt:lpstr>
      <vt:lpstr>User-Defined Functions </vt:lpstr>
      <vt:lpstr>Advantage of User-Defined Functions  </vt:lpstr>
      <vt:lpstr>Elements of User-Defined Function</vt:lpstr>
      <vt:lpstr>Function</vt:lpstr>
      <vt:lpstr>How Function Works </vt:lpstr>
      <vt:lpstr>Slide 10</vt:lpstr>
      <vt:lpstr>Parameters</vt:lpstr>
      <vt:lpstr>Slide 12</vt:lpstr>
      <vt:lpstr>return Statement</vt:lpstr>
      <vt:lpstr>Function Prototypes</vt:lpstr>
      <vt:lpstr>1. Function with no arguments and no return values</vt:lpstr>
      <vt:lpstr>Slide 16</vt:lpstr>
      <vt:lpstr>Example</vt:lpstr>
      <vt:lpstr>Output</vt:lpstr>
      <vt:lpstr>2. Function with arguments and no return values</vt:lpstr>
      <vt:lpstr>Slide 20</vt:lpstr>
      <vt:lpstr>Example</vt:lpstr>
      <vt:lpstr>Output</vt:lpstr>
      <vt:lpstr>3. Function with arguments and return values</vt:lpstr>
      <vt:lpstr>Slide 24</vt:lpstr>
      <vt:lpstr>Example</vt:lpstr>
      <vt:lpstr>Output</vt:lpstr>
      <vt:lpstr>4. Function with no arguments and with return values</vt:lpstr>
      <vt:lpstr>Slide 28</vt:lpstr>
      <vt:lpstr>Slide 29</vt:lpstr>
      <vt:lpstr>Output</vt:lpstr>
      <vt:lpstr>Parameter Passing Methods</vt:lpstr>
      <vt:lpstr>Call by value</vt:lpstr>
      <vt:lpstr>Example</vt:lpstr>
      <vt:lpstr>Output</vt:lpstr>
      <vt:lpstr>Call by reference</vt:lpstr>
      <vt:lpstr>Example</vt:lpstr>
      <vt:lpstr>Recursion</vt:lpstr>
      <vt:lpstr>Example</vt:lpstr>
      <vt:lpstr>Slide 39</vt:lpstr>
      <vt:lpstr>Example: Working of 3!</vt:lpstr>
      <vt:lpstr>Library Function</vt:lpstr>
      <vt:lpstr>Example</vt:lpstr>
      <vt:lpstr>Slide 43</vt:lpstr>
      <vt:lpstr>Slide 44</vt:lpstr>
      <vt:lpstr>Pointers</vt:lpstr>
      <vt:lpstr>Slide 46</vt:lpstr>
      <vt:lpstr>Example</vt:lpstr>
      <vt:lpstr>Pointer Declaration</vt:lpstr>
      <vt:lpstr>Accessing Variable through Pointer</vt:lpstr>
      <vt:lpstr>Slide 50</vt:lpstr>
      <vt:lpstr>Output</vt:lpstr>
      <vt:lpstr>Slide 52</vt:lpstr>
      <vt:lpstr>Slide 53</vt:lpstr>
      <vt:lpstr>Output</vt:lpstr>
    </vt:vector>
  </TitlesOfParts>
  <Company>JS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- 4</dc:title>
  <dc:creator>Noornilo</dc:creator>
  <cp:lastModifiedBy>Noornilo</cp:lastModifiedBy>
  <cp:revision>9</cp:revision>
  <dcterms:created xsi:type="dcterms:W3CDTF">2015-10-07T09:08:34Z</dcterms:created>
  <dcterms:modified xsi:type="dcterms:W3CDTF">2015-10-12T04:16:47Z</dcterms:modified>
</cp:coreProperties>
</file>