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4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5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4DB5D-2766-4409-B900-59921CBBEB8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1C3B7-A93C-4064-86C3-CCE32853E3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AA5B5-1B72-4286-9AEE-463FC5F99A89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11E96-DAFE-44AF-A3E6-682533E28A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A50C-34C7-4D48-A226-E76982A11C71}" type="datetime1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88E7-E5AE-4CA1-8318-B868C752D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2791-7CF7-493F-8B31-56E8019C13A1}" type="datetime1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88E7-E5AE-4CA1-8318-B868C752D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84F32-ECFA-40C9-BA3C-6AF43044ED8A}" type="datetime1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88E7-E5AE-4CA1-8318-B868C752D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DB77-2621-4B14-BF35-2CA55CA5760E}" type="datetime1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88E7-E5AE-4CA1-8318-B868C752D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18E4-3805-4B65-A12F-FBE977643F1C}" type="datetime1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88E7-E5AE-4CA1-8318-B868C752D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99CC2-F984-4D4E-BCA8-91BAD1C1B8DB}" type="datetime1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88E7-E5AE-4CA1-8318-B868C752D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53364-B78B-44B9-9148-A1D57A02BA2D}" type="datetime1">
              <a:rPr lang="en-US" smtClean="0"/>
              <a:t>10/12/2015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88E7-E5AE-4CA1-8318-B868C752D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9691-4BA2-43C9-B4BC-0B2E5DEF0A7A}" type="datetime1">
              <a:rPr lang="en-US" smtClean="0"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88E7-E5AE-4CA1-8318-B868C752D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3A3A-36A7-4C30-B99A-A95C38E9A46F}" type="datetime1">
              <a:rPr lang="en-US" smtClean="0"/>
              <a:t>10/12/2015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88E7-E5AE-4CA1-8318-B868C752D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A19F-8143-43F3-966C-393F8789F275}" type="datetime1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88E7-E5AE-4CA1-8318-B868C752D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67F95-E103-45FB-99F0-28EDE56703DE}" type="datetime1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88E7-E5AE-4CA1-8318-B868C752D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71DDC-9D09-4C14-B88A-E1B5ED7B245C}" type="datetime1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Noornilo Nafees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A88E7-E5AE-4CA1-8318-B868C752D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30479"/>
            <a:ext cx="7772400" cy="1470025"/>
          </a:xfrm>
        </p:spPr>
        <p:txBody>
          <a:bodyPr/>
          <a:lstStyle/>
          <a:p>
            <a:r>
              <a:rPr lang="en-US" dirty="0" smtClean="0"/>
              <a:t>UNIT - 3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88E7-E5AE-4CA1-8318-B868C752DB6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458200" cy="715963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Arial" charset="0"/>
                <a:cs typeface="Arial" charset="0"/>
              </a:rPr>
              <a:t>//program to search element in array(Linear Search)</a:t>
            </a:r>
            <a:endParaRPr lang="en-US" sz="4000" smtClean="0">
              <a:latin typeface="Arial" charset="0"/>
              <a:cs typeface="Arial" charset="0"/>
            </a:endParaRPr>
          </a:p>
        </p:txBody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>
          <a:xfrm>
            <a:off x="457200" y="381000"/>
            <a:ext cx="8229600" cy="6248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>
                <a:latin typeface="Arial" charset="0"/>
              </a:rPr>
              <a:t>#include&lt;stdio.h&gt;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>
                <a:latin typeface="Arial" charset="0"/>
              </a:rPr>
              <a:t>#include&lt;conio.h&gt;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>
                <a:latin typeface="Arial" charset="0"/>
              </a:rPr>
              <a:t>void main()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>
                <a:latin typeface="Arial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>
                <a:latin typeface="Arial" charset="0"/>
              </a:rPr>
              <a:t>	int a[5]={10,20,30,40,50};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>
                <a:latin typeface="Arial" charset="0"/>
              </a:rPr>
              <a:t>     int key;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>
                <a:latin typeface="Arial" charset="0"/>
              </a:rPr>
              <a:t>	clrscr();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>
                <a:latin typeface="Arial" charset="0"/>
              </a:rPr>
              <a:t>     printf("Enter search value:\n");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>
                <a:latin typeface="Arial" charset="0"/>
              </a:rPr>
              <a:t>     scanf("%d",&amp;key);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>
                <a:latin typeface="Arial" charset="0"/>
              </a:rPr>
              <a:t>     for(i=0;i&lt;5;i++)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>
                <a:latin typeface="Arial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>
                <a:latin typeface="Arial" charset="0"/>
              </a:rPr>
              <a:t>       if(key==a[i])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>
                <a:latin typeface="Arial" charset="0"/>
              </a:rPr>
              <a:t>       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>
                <a:latin typeface="Arial" charset="0"/>
              </a:rPr>
              <a:t>         printf(“Value found”);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>
                <a:latin typeface="Arial" charset="0"/>
              </a:rPr>
              <a:t>	    break;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>
                <a:latin typeface="Arial" charset="0"/>
              </a:rPr>
              <a:t>       }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>
                <a:latin typeface="Arial" charset="0"/>
              </a:rPr>
              <a:t>	</a:t>
            </a:r>
            <a:endParaRPr lang="en-US" sz="2200" smtClean="0">
              <a:latin typeface="Arial" charset="0"/>
            </a:endParaRPr>
          </a:p>
        </p:txBody>
      </p:sp>
      <p:sp>
        <p:nvSpPr>
          <p:cNvPr id="65540" name="TextBox 3"/>
          <p:cNvSpPr txBox="1">
            <a:spLocks noChangeArrowheads="1"/>
          </p:cNvSpPr>
          <p:nvPr/>
        </p:nvSpPr>
        <p:spPr bwMode="auto">
          <a:xfrm>
            <a:off x="4267200" y="609600"/>
            <a:ext cx="4648200" cy="2062163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b="0"/>
              <a:t>   else</a:t>
            </a:r>
          </a:p>
          <a:p>
            <a:pPr>
              <a:lnSpc>
                <a:spcPct val="80000"/>
              </a:lnSpc>
            </a:pPr>
            <a:r>
              <a:rPr lang="en-US" sz="2000" b="0"/>
              <a:t>   { </a:t>
            </a:r>
          </a:p>
          <a:p>
            <a:pPr>
              <a:lnSpc>
                <a:spcPct val="80000"/>
              </a:lnSpc>
            </a:pPr>
            <a:r>
              <a:rPr lang="en-US" sz="2000" b="0"/>
              <a:t>     printf(“Value not found”);</a:t>
            </a:r>
          </a:p>
          <a:p>
            <a:pPr>
              <a:lnSpc>
                <a:spcPct val="80000"/>
              </a:lnSpc>
            </a:pPr>
            <a:r>
              <a:rPr lang="en-US" sz="2000" b="0"/>
              <a:t>   }</a:t>
            </a:r>
          </a:p>
          <a:p>
            <a:pPr>
              <a:lnSpc>
                <a:spcPct val="80000"/>
              </a:lnSpc>
            </a:pPr>
            <a:r>
              <a:rPr lang="en-US" sz="2000" b="0"/>
              <a:t>  }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000"/>
              <a:t>  </a:t>
            </a:r>
            <a:r>
              <a:rPr lang="en-US" sz="2000" b="0"/>
              <a:t>getch();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000" b="0"/>
              <a:t>}</a:t>
            </a:r>
          </a:p>
          <a:p>
            <a:pPr>
              <a:lnSpc>
                <a:spcPct val="80000"/>
              </a:lnSpc>
            </a:pPr>
            <a:endParaRPr lang="en-US" sz="2000" b="0"/>
          </a:p>
        </p:txBody>
      </p:sp>
      <p:sp>
        <p:nvSpPr>
          <p:cNvPr id="65541" name="TextBox 4"/>
          <p:cNvSpPr txBox="1">
            <a:spLocks noChangeArrowheads="1"/>
          </p:cNvSpPr>
          <p:nvPr/>
        </p:nvSpPr>
        <p:spPr bwMode="auto">
          <a:xfrm>
            <a:off x="4495800" y="3035300"/>
            <a:ext cx="3429000" cy="1138238"/>
          </a:xfrm>
          <a:prstGeom prst="rect">
            <a:avLst/>
          </a:prstGeom>
          <a:noFill/>
          <a:ln w="57150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u="sng"/>
              <a:t>OUTPUT</a:t>
            </a:r>
          </a:p>
          <a:p>
            <a:r>
              <a:rPr lang="en-US" sz="2200"/>
              <a:t>Enter search value : 40</a:t>
            </a:r>
          </a:p>
          <a:p>
            <a:r>
              <a:rPr lang="en-US" sz="2200"/>
              <a:t>Value found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88E7-E5AE-4CA1-8318-B868C752DB6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smtClean="0">
                <a:latin typeface="Arial" charset="0"/>
                <a:cs typeface="Arial" charset="0"/>
              </a:rPr>
              <a:t>Two-Dimensional array </a:t>
            </a:r>
            <a:br>
              <a:rPr lang="en-US" sz="3600" smtClean="0">
                <a:latin typeface="Arial" charset="0"/>
                <a:cs typeface="Arial" charset="0"/>
              </a:rPr>
            </a:br>
            <a:r>
              <a:rPr lang="en-US" sz="3600" smtClean="0">
                <a:latin typeface="Arial" charset="0"/>
                <a:cs typeface="Arial" charset="0"/>
              </a:rPr>
              <a:t>Array Declaration</a:t>
            </a:r>
          </a:p>
        </p:txBody>
      </p:sp>
      <p:sp>
        <p:nvSpPr>
          <p:cNvPr id="66563" name="Rectangle 3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pPr eaLnBrk="1" hangingPunct="1"/>
            <a:r>
              <a:rPr lang="en-US" b="1" i="1" smtClean="0">
                <a:latin typeface="Arial" charset="0"/>
                <a:cs typeface="Arial" charset="0"/>
              </a:rPr>
              <a:t>Syntax:</a:t>
            </a:r>
          </a:p>
          <a:p>
            <a:pPr eaLnBrk="1" hangingPunct="1">
              <a:buFont typeface="Arial" charset="0"/>
              <a:buNone/>
            </a:pPr>
            <a:r>
              <a:rPr lang="en-US" b="1" i="1" smtClean="0">
                <a:latin typeface="Arial" charset="0"/>
                <a:cs typeface="Arial" charset="0"/>
              </a:rPr>
              <a:t>		</a:t>
            </a:r>
            <a:r>
              <a:rPr lang="en-US" sz="2800" i="1" smtClean="0">
                <a:latin typeface="Arial" charset="0"/>
                <a:cs typeface="Arial" charset="0"/>
              </a:rPr>
              <a:t>data_type array_name[row_size] [col_size];</a:t>
            </a:r>
          </a:p>
          <a:p>
            <a:pPr eaLnBrk="1" hangingPunct="1">
              <a:buFont typeface="Arial" charset="0"/>
              <a:buNone/>
            </a:pPr>
            <a:r>
              <a:rPr lang="en-US" b="1" i="1" smtClean="0">
                <a:latin typeface="Arial" charset="0"/>
                <a:cs typeface="Arial" charset="0"/>
              </a:rPr>
              <a:t>Example: </a:t>
            </a:r>
            <a:r>
              <a:rPr lang="en-US" i="1" smtClean="0">
                <a:latin typeface="Arial" charset="0"/>
                <a:cs typeface="Arial" charset="0"/>
              </a:rPr>
              <a:t>int x[3][2];</a:t>
            </a:r>
          </a:p>
        </p:txBody>
      </p:sp>
      <p:graphicFrame>
        <p:nvGraphicFramePr>
          <p:cNvPr id="100374" name="Group 22"/>
          <p:cNvGraphicFramePr>
            <a:graphicFrameLocks noGrp="1"/>
          </p:cNvGraphicFramePr>
          <p:nvPr/>
        </p:nvGraphicFramePr>
        <p:xfrm>
          <a:off x="1828800" y="4267200"/>
          <a:ext cx="3962400" cy="2032001"/>
        </p:xfrm>
        <a:graphic>
          <a:graphicData uri="http://schemas.openxmlformats.org/drawingml/2006/table">
            <a:tbl>
              <a:tblPr/>
              <a:tblGrid>
                <a:gridCol w="1320800"/>
                <a:gridCol w="1320800"/>
                <a:gridCol w="1320800"/>
              </a:tblGrid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6582" name="Text Box 14"/>
          <p:cNvSpPr txBox="1">
            <a:spLocks noChangeArrowheads="1"/>
          </p:cNvSpPr>
          <p:nvPr/>
        </p:nvSpPr>
        <p:spPr bwMode="auto">
          <a:xfrm>
            <a:off x="1905000" y="4343400"/>
            <a:ext cx="12954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>
                <a:cs typeface="Arial" charset="0"/>
              </a:rPr>
              <a:t>X[0][0]</a:t>
            </a:r>
          </a:p>
          <a:p>
            <a:pPr>
              <a:spcBef>
                <a:spcPct val="50000"/>
              </a:spcBef>
            </a:pPr>
            <a:endParaRPr lang="en-US" b="0" dirty="0" smtClean="0"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US" b="0" dirty="0" smtClean="0">
                <a:cs typeface="Arial" charset="0"/>
              </a:rPr>
              <a:t>X[1</a:t>
            </a:r>
            <a:r>
              <a:rPr lang="en-US" b="0" dirty="0">
                <a:cs typeface="Arial" charset="0"/>
              </a:rPr>
              <a:t>][0]</a:t>
            </a:r>
          </a:p>
          <a:p>
            <a:pPr>
              <a:spcBef>
                <a:spcPct val="50000"/>
              </a:spcBef>
            </a:pPr>
            <a:endParaRPr lang="en-US" b="0" dirty="0" smtClean="0"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US" b="0" dirty="0" smtClean="0">
                <a:cs typeface="Arial" charset="0"/>
              </a:rPr>
              <a:t>X[2</a:t>
            </a:r>
            <a:r>
              <a:rPr lang="en-US" b="0" dirty="0">
                <a:cs typeface="Arial" charset="0"/>
              </a:rPr>
              <a:t>][0]</a:t>
            </a:r>
          </a:p>
        </p:txBody>
      </p:sp>
      <p:sp>
        <p:nvSpPr>
          <p:cNvPr id="66583" name="Text Box 15"/>
          <p:cNvSpPr txBox="1">
            <a:spLocks noChangeArrowheads="1"/>
          </p:cNvSpPr>
          <p:nvPr/>
        </p:nvSpPr>
        <p:spPr bwMode="auto">
          <a:xfrm>
            <a:off x="2362200" y="3748088"/>
            <a:ext cx="3429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cs typeface="Arial" charset="0"/>
              </a:rPr>
              <a:t>Col 0	 Col 1    Col 2</a:t>
            </a:r>
          </a:p>
        </p:txBody>
      </p:sp>
      <p:sp>
        <p:nvSpPr>
          <p:cNvPr id="66584" name="Text Box 23"/>
          <p:cNvSpPr txBox="1">
            <a:spLocks noChangeArrowheads="1"/>
          </p:cNvSpPr>
          <p:nvPr/>
        </p:nvSpPr>
        <p:spPr bwMode="auto">
          <a:xfrm>
            <a:off x="381000" y="4318000"/>
            <a:ext cx="137160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cs typeface="Arial" charset="0"/>
              </a:rPr>
              <a:t>row</a:t>
            </a:r>
            <a:r>
              <a:rPr lang="en-US" sz="3200" b="0">
                <a:cs typeface="Arial" charset="0"/>
              </a:rPr>
              <a:t> 0</a:t>
            </a:r>
          </a:p>
          <a:p>
            <a:pPr>
              <a:spcBef>
                <a:spcPct val="50000"/>
              </a:spcBef>
            </a:pPr>
            <a:r>
              <a:rPr lang="en-US" b="0">
                <a:cs typeface="Arial" charset="0"/>
              </a:rPr>
              <a:t>row </a:t>
            </a:r>
            <a:r>
              <a:rPr lang="en-US" sz="3200" b="0">
                <a:cs typeface="Arial" charset="0"/>
              </a:rPr>
              <a:t>1</a:t>
            </a:r>
          </a:p>
          <a:p>
            <a:pPr>
              <a:spcBef>
                <a:spcPct val="50000"/>
              </a:spcBef>
            </a:pPr>
            <a:r>
              <a:rPr lang="en-US" b="0">
                <a:cs typeface="Arial" charset="0"/>
              </a:rPr>
              <a:t>row </a:t>
            </a:r>
            <a:r>
              <a:rPr lang="en-US" sz="3200" b="0">
                <a:cs typeface="Arial" charset="0"/>
              </a:rPr>
              <a:t>2</a:t>
            </a:r>
          </a:p>
        </p:txBody>
      </p:sp>
      <p:sp>
        <p:nvSpPr>
          <p:cNvPr id="66585" name="Text Box 24"/>
          <p:cNvSpPr txBox="1">
            <a:spLocks noChangeArrowheads="1"/>
          </p:cNvSpPr>
          <p:nvPr/>
        </p:nvSpPr>
        <p:spPr bwMode="auto">
          <a:xfrm>
            <a:off x="3200400" y="4343400"/>
            <a:ext cx="12954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>
                <a:cs typeface="Arial" charset="0"/>
              </a:rPr>
              <a:t>X[0][1]</a:t>
            </a:r>
          </a:p>
          <a:p>
            <a:pPr>
              <a:spcBef>
                <a:spcPct val="50000"/>
              </a:spcBef>
            </a:pPr>
            <a:endParaRPr lang="en-US" b="0" dirty="0" smtClean="0"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US" b="0" dirty="0" smtClean="0">
                <a:cs typeface="Arial" charset="0"/>
              </a:rPr>
              <a:t>X[1</a:t>
            </a:r>
            <a:r>
              <a:rPr lang="en-US" b="0" dirty="0">
                <a:cs typeface="Arial" charset="0"/>
              </a:rPr>
              <a:t>][1]</a:t>
            </a:r>
          </a:p>
          <a:p>
            <a:pPr>
              <a:spcBef>
                <a:spcPct val="50000"/>
              </a:spcBef>
            </a:pPr>
            <a:endParaRPr lang="en-US" b="0" dirty="0" smtClean="0"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US" b="0" dirty="0" smtClean="0">
                <a:cs typeface="Arial" charset="0"/>
              </a:rPr>
              <a:t>X[2</a:t>
            </a:r>
            <a:r>
              <a:rPr lang="en-US" b="0" dirty="0">
                <a:cs typeface="Arial" charset="0"/>
              </a:rPr>
              <a:t>][1]</a:t>
            </a:r>
          </a:p>
        </p:txBody>
      </p:sp>
      <p:sp>
        <p:nvSpPr>
          <p:cNvPr id="66586" name="Text Box 24"/>
          <p:cNvSpPr txBox="1">
            <a:spLocks noChangeArrowheads="1"/>
          </p:cNvSpPr>
          <p:nvPr/>
        </p:nvSpPr>
        <p:spPr bwMode="auto">
          <a:xfrm>
            <a:off x="4419600" y="4370388"/>
            <a:ext cx="12954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>
                <a:cs typeface="Arial" charset="0"/>
              </a:rPr>
              <a:t>X[0][2</a:t>
            </a:r>
            <a:r>
              <a:rPr lang="en-US" b="0" dirty="0" smtClean="0">
                <a:cs typeface="Arial" charset="0"/>
              </a:rPr>
              <a:t>]</a:t>
            </a:r>
          </a:p>
          <a:p>
            <a:pPr>
              <a:spcBef>
                <a:spcPct val="50000"/>
              </a:spcBef>
            </a:pPr>
            <a:endParaRPr lang="en-US" b="0" dirty="0"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US" b="0" dirty="0">
                <a:cs typeface="Arial" charset="0"/>
              </a:rPr>
              <a:t>X[1][2</a:t>
            </a:r>
            <a:r>
              <a:rPr lang="en-US" b="0" dirty="0" smtClean="0">
                <a:cs typeface="Arial" charset="0"/>
              </a:rPr>
              <a:t>]</a:t>
            </a:r>
          </a:p>
          <a:p>
            <a:pPr>
              <a:spcBef>
                <a:spcPct val="50000"/>
              </a:spcBef>
            </a:pPr>
            <a:endParaRPr lang="en-US" b="0" dirty="0"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US" b="0" dirty="0">
                <a:cs typeface="Arial" charset="0"/>
              </a:rPr>
              <a:t>X[2][2]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88E7-E5AE-4CA1-8318-B868C752DB6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Array Initialization</a:t>
            </a:r>
          </a:p>
        </p:txBody>
      </p:sp>
      <p:sp>
        <p:nvSpPr>
          <p:cNvPr id="67587" name="Rectangle 3"/>
          <p:cNvSpPr>
            <a:spLocks noGrp="1"/>
          </p:cNvSpPr>
          <p:nvPr>
            <p:ph type="body" idx="1"/>
          </p:nvPr>
        </p:nvSpPr>
        <p:spPr>
          <a:xfrm>
            <a:off x="381000" y="838200"/>
            <a:ext cx="8610600" cy="5791200"/>
          </a:xfrm>
        </p:spPr>
        <p:txBody>
          <a:bodyPr/>
          <a:lstStyle/>
          <a:p>
            <a:pPr eaLnBrk="1" hangingPunct="1"/>
            <a:r>
              <a:rPr lang="en-US" b="1" i="1" smtClean="0"/>
              <a:t>Syntax:</a:t>
            </a:r>
          </a:p>
          <a:p>
            <a:pPr eaLnBrk="1" hangingPunct="1">
              <a:buFont typeface="Arial" charset="0"/>
              <a:buNone/>
            </a:pPr>
            <a:r>
              <a:rPr lang="en-US" b="1" i="1" smtClean="0"/>
              <a:t>	</a:t>
            </a:r>
            <a:r>
              <a:rPr lang="en-US" sz="2800" i="1" smtClean="0"/>
              <a:t>data_type array_name[row_size] [col_size];={variables};</a:t>
            </a:r>
          </a:p>
          <a:p>
            <a:pPr eaLnBrk="1" hangingPunct="1">
              <a:buFont typeface="Arial" charset="0"/>
              <a:buNone/>
            </a:pPr>
            <a:r>
              <a:rPr lang="en-US" b="1" i="1" smtClean="0"/>
              <a:t>Example: </a:t>
            </a:r>
            <a:r>
              <a:rPr lang="en-US" i="1" smtClean="0"/>
              <a:t>int x[3][3]={1,50,2,75,8,4,9,33,77};</a:t>
            </a:r>
          </a:p>
          <a:p>
            <a:pPr eaLnBrk="1" hangingPunct="1">
              <a:buFont typeface="Arial" charset="0"/>
              <a:buNone/>
            </a:pPr>
            <a:endParaRPr lang="en-US" i="1" smtClean="0"/>
          </a:p>
          <a:p>
            <a:pPr eaLnBrk="1" hangingPunct="1">
              <a:buFont typeface="Arial" charset="0"/>
              <a:buNone/>
            </a:pPr>
            <a:endParaRPr lang="en-US" i="1" smtClean="0"/>
          </a:p>
          <a:p>
            <a:pPr eaLnBrk="1" hangingPunct="1">
              <a:buFont typeface="Arial" charset="0"/>
              <a:buNone/>
            </a:pPr>
            <a:r>
              <a:rPr lang="en-US" i="1" smtClean="0"/>
              <a:t>	</a:t>
            </a:r>
            <a:endParaRPr lang="en-US" smtClean="0"/>
          </a:p>
        </p:txBody>
      </p:sp>
      <p:sp>
        <p:nvSpPr>
          <p:cNvPr id="67588" name="Text Box 23"/>
          <p:cNvSpPr txBox="1">
            <a:spLocks noChangeArrowheads="1"/>
          </p:cNvSpPr>
          <p:nvPr/>
        </p:nvSpPr>
        <p:spPr bwMode="auto">
          <a:xfrm>
            <a:off x="381000" y="3886200"/>
            <a:ext cx="137160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cs typeface="Arial" charset="0"/>
              </a:rPr>
              <a:t>row</a:t>
            </a:r>
            <a:r>
              <a:rPr lang="en-US" sz="3200" b="0">
                <a:cs typeface="Arial" charset="0"/>
              </a:rPr>
              <a:t> 0</a:t>
            </a:r>
          </a:p>
          <a:p>
            <a:pPr>
              <a:spcBef>
                <a:spcPct val="50000"/>
              </a:spcBef>
            </a:pPr>
            <a:r>
              <a:rPr lang="en-US" b="0">
                <a:cs typeface="Arial" charset="0"/>
              </a:rPr>
              <a:t>row </a:t>
            </a:r>
            <a:r>
              <a:rPr lang="en-US" sz="3200" b="0">
                <a:cs typeface="Arial" charset="0"/>
              </a:rPr>
              <a:t>1</a:t>
            </a:r>
          </a:p>
          <a:p>
            <a:pPr>
              <a:spcBef>
                <a:spcPct val="50000"/>
              </a:spcBef>
            </a:pPr>
            <a:r>
              <a:rPr lang="en-US" b="0">
                <a:cs typeface="Arial" charset="0"/>
              </a:rPr>
              <a:t>row </a:t>
            </a:r>
            <a:r>
              <a:rPr lang="en-US" sz="3200" b="0">
                <a:cs typeface="Arial" charset="0"/>
              </a:rPr>
              <a:t>2</a:t>
            </a:r>
          </a:p>
        </p:txBody>
      </p:sp>
      <p:sp>
        <p:nvSpPr>
          <p:cNvPr id="67589" name="Text Box 15"/>
          <p:cNvSpPr txBox="1">
            <a:spLocks noChangeArrowheads="1"/>
          </p:cNvSpPr>
          <p:nvPr/>
        </p:nvSpPr>
        <p:spPr bwMode="auto">
          <a:xfrm>
            <a:off x="2209800" y="3276600"/>
            <a:ext cx="426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>
                <a:cs typeface="Arial" charset="0"/>
              </a:rPr>
              <a:t> Col 0      </a:t>
            </a:r>
            <a:r>
              <a:rPr lang="en-US" b="0" dirty="0" smtClean="0">
                <a:cs typeface="Arial" charset="0"/>
              </a:rPr>
              <a:t>             Col </a:t>
            </a:r>
            <a:r>
              <a:rPr lang="en-US" b="0" dirty="0">
                <a:cs typeface="Arial" charset="0"/>
              </a:rPr>
              <a:t>1    </a:t>
            </a:r>
            <a:r>
              <a:rPr lang="en-US" b="0" dirty="0" smtClean="0">
                <a:cs typeface="Arial" charset="0"/>
              </a:rPr>
              <a:t>             Col </a:t>
            </a:r>
            <a:r>
              <a:rPr lang="en-US" b="0" dirty="0">
                <a:cs typeface="Arial" charset="0"/>
              </a:rPr>
              <a:t>2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09800" y="3886200"/>
          <a:ext cx="3962400" cy="2032001"/>
        </p:xfrm>
        <a:graphic>
          <a:graphicData uri="http://schemas.openxmlformats.org/drawingml/2006/table">
            <a:tbl>
              <a:tblPr/>
              <a:tblGrid>
                <a:gridCol w="1320800"/>
                <a:gridCol w="1320800"/>
                <a:gridCol w="1320800"/>
              </a:tblGrid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88E7-E5AE-4CA1-8318-B868C752DB6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458200" cy="715963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Arial" charset="0"/>
                <a:cs typeface="Arial" charset="0"/>
              </a:rPr>
              <a:t>//program to assign values to array and to display it</a:t>
            </a:r>
            <a:endParaRPr lang="en-US" sz="4000" smtClean="0">
              <a:latin typeface="Arial" charset="0"/>
              <a:cs typeface="Arial" charset="0"/>
            </a:endParaRPr>
          </a:p>
        </p:txBody>
      </p:sp>
      <p:sp>
        <p:nvSpPr>
          <p:cNvPr id="68611" name="Rectangle 3"/>
          <p:cNvSpPr>
            <a:spLocks noGrp="1"/>
          </p:cNvSpPr>
          <p:nvPr>
            <p:ph type="body"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300" smtClean="0">
                <a:latin typeface="Arial" charset="0"/>
              </a:rPr>
              <a:t>#include&lt;stdio.h&gt;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300" smtClean="0">
                <a:latin typeface="Arial" charset="0"/>
              </a:rPr>
              <a:t>#include&lt;conio.h&gt;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300" smtClean="0">
                <a:latin typeface="Arial" charset="0"/>
              </a:rPr>
              <a:t>void main()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300" smtClean="0">
                <a:latin typeface="Arial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300" smtClean="0">
                <a:latin typeface="Arial" charset="0"/>
              </a:rPr>
              <a:t>	int a[3][3]={10,20,30,40,50,60,70,80,90};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300" smtClean="0">
                <a:latin typeface="Arial" charset="0"/>
              </a:rPr>
              <a:t>     int i,j;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300" smtClean="0">
                <a:latin typeface="Arial" charset="0"/>
              </a:rPr>
              <a:t>	clrscr();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300" smtClean="0">
                <a:latin typeface="Arial" charset="0"/>
              </a:rPr>
              <a:t>     printf(“Values in array : \n");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300" smtClean="0">
                <a:latin typeface="Arial" charset="0"/>
              </a:rPr>
              <a:t>     for(i=0;i&lt;3;i++)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300" smtClean="0">
                <a:latin typeface="Arial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300" smtClean="0">
                <a:latin typeface="Arial" charset="0"/>
              </a:rPr>
              <a:t>        for(j=0;j&lt;3;j++)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300" smtClean="0">
                <a:latin typeface="Arial" charset="0"/>
              </a:rPr>
              <a:t>	   { 	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300" smtClean="0">
                <a:latin typeface="Arial" charset="0"/>
              </a:rPr>
              <a:t>           printf(“a[%d][%d] =  %d\n”,i,j,a[i][j]);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300" smtClean="0">
                <a:latin typeface="Arial" charset="0"/>
              </a:rPr>
              <a:t>	   }	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300" smtClean="0">
                <a:latin typeface="Arial" charset="0"/>
              </a:rPr>
              <a:t>     }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300" smtClean="0">
                <a:latin typeface="Arial" charset="0"/>
              </a:rPr>
              <a:t>     getch();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300" smtClean="0">
                <a:latin typeface="Arial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0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>
                <a:latin typeface="Arial" charset="0"/>
              </a:rPr>
              <a:t>	</a:t>
            </a:r>
            <a:endParaRPr lang="en-US" sz="2200" smtClean="0">
              <a:latin typeface="Arial" charset="0"/>
            </a:endParaRPr>
          </a:p>
        </p:txBody>
      </p:sp>
      <p:sp>
        <p:nvSpPr>
          <p:cNvPr id="68612" name="TextBox 3"/>
          <p:cNvSpPr txBox="1">
            <a:spLocks noChangeArrowheads="1"/>
          </p:cNvSpPr>
          <p:nvPr/>
        </p:nvSpPr>
        <p:spPr bwMode="auto">
          <a:xfrm>
            <a:off x="6705600" y="609600"/>
            <a:ext cx="4648200" cy="338138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endParaRPr lang="en-US" sz="2000" b="0"/>
          </a:p>
        </p:txBody>
      </p:sp>
      <p:sp>
        <p:nvSpPr>
          <p:cNvPr id="68613" name="TextBox 4"/>
          <p:cNvSpPr txBox="1">
            <a:spLocks noChangeArrowheads="1"/>
          </p:cNvSpPr>
          <p:nvPr/>
        </p:nvSpPr>
        <p:spPr bwMode="auto">
          <a:xfrm>
            <a:off x="6324600" y="1068388"/>
            <a:ext cx="2133600" cy="3540125"/>
          </a:xfrm>
          <a:prstGeom prst="rect">
            <a:avLst/>
          </a:prstGeom>
          <a:noFill/>
          <a:ln w="57150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u="sng"/>
              <a:t>OUTPUT</a:t>
            </a:r>
          </a:p>
          <a:p>
            <a:r>
              <a:rPr lang="en-US" sz="2000"/>
              <a:t>Values in array : </a:t>
            </a:r>
          </a:p>
          <a:p>
            <a:r>
              <a:rPr lang="en-US" sz="2000"/>
              <a:t>a[0][0]=10 </a:t>
            </a:r>
          </a:p>
          <a:p>
            <a:r>
              <a:rPr lang="en-US" sz="2000"/>
              <a:t>a[0][1]=20</a:t>
            </a:r>
          </a:p>
          <a:p>
            <a:r>
              <a:rPr lang="en-US" sz="2000"/>
              <a:t>a[0][2]=30</a:t>
            </a:r>
          </a:p>
          <a:p>
            <a:r>
              <a:rPr lang="en-US" sz="2000"/>
              <a:t>a[1][0]=40 </a:t>
            </a:r>
          </a:p>
          <a:p>
            <a:r>
              <a:rPr lang="en-US" sz="2000"/>
              <a:t>a[1][1]=50</a:t>
            </a:r>
          </a:p>
          <a:p>
            <a:r>
              <a:rPr lang="en-US" sz="2000"/>
              <a:t>a[1][2]=60</a:t>
            </a:r>
          </a:p>
          <a:p>
            <a:r>
              <a:rPr lang="en-US" sz="2000"/>
              <a:t>a[2][0]=70 </a:t>
            </a:r>
          </a:p>
          <a:p>
            <a:r>
              <a:rPr lang="en-US" sz="2000"/>
              <a:t>a[2][1]=80</a:t>
            </a:r>
          </a:p>
          <a:p>
            <a:r>
              <a:rPr lang="en-US" sz="2000"/>
              <a:t>a[2][2]=90</a:t>
            </a:r>
            <a:endParaRPr lang="en-US" sz="22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88E7-E5AE-4CA1-8318-B868C752DB6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458200" cy="715963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Arial" charset="0"/>
                <a:cs typeface="Arial" charset="0"/>
              </a:rPr>
              <a:t>//program to assign values to array from user and to display it</a:t>
            </a:r>
            <a:endParaRPr lang="en-US" sz="4000" smtClean="0">
              <a:latin typeface="Arial" charset="0"/>
              <a:cs typeface="Arial" charset="0"/>
            </a:endParaRPr>
          </a:p>
        </p:txBody>
      </p:sp>
      <p:sp>
        <p:nvSpPr>
          <p:cNvPr id="69635" name="Rectangle 3"/>
          <p:cNvSpPr>
            <a:spLocks noGrp="1"/>
          </p:cNvSpPr>
          <p:nvPr>
            <p:ph type="body" idx="1"/>
          </p:nvPr>
        </p:nvSpPr>
        <p:spPr>
          <a:xfrm>
            <a:off x="152400" y="381000"/>
            <a:ext cx="8839200" cy="62484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#include&lt;</a:t>
            </a:r>
            <a:r>
              <a:rPr lang="en-US" sz="2000" dirty="0" err="1" smtClean="0">
                <a:latin typeface="Arial" charset="0"/>
              </a:rPr>
              <a:t>stdio.h</a:t>
            </a:r>
            <a:r>
              <a:rPr lang="en-US" sz="2000" dirty="0" smtClean="0">
                <a:latin typeface="Arial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#include&lt;</a:t>
            </a:r>
            <a:r>
              <a:rPr lang="en-US" sz="2000" dirty="0" err="1" smtClean="0">
                <a:latin typeface="Arial" charset="0"/>
              </a:rPr>
              <a:t>conio.h</a:t>
            </a:r>
            <a:r>
              <a:rPr lang="en-US" sz="2000" dirty="0" smtClean="0">
                <a:latin typeface="Arial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void main()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	</a:t>
            </a:r>
            <a:r>
              <a:rPr lang="en-US" sz="2000" dirty="0" err="1" smtClean="0">
                <a:latin typeface="Arial" charset="0"/>
              </a:rPr>
              <a:t>int</a:t>
            </a:r>
            <a:r>
              <a:rPr lang="en-US" sz="2000" dirty="0" smtClean="0">
                <a:latin typeface="Arial" charset="0"/>
              </a:rPr>
              <a:t> a[3][3],</a:t>
            </a:r>
            <a:r>
              <a:rPr lang="en-US" sz="2000" dirty="0" err="1" smtClean="0">
                <a:latin typeface="Arial" charset="0"/>
              </a:rPr>
              <a:t>i,j</a:t>
            </a:r>
            <a:r>
              <a:rPr lang="en-US" sz="2000" dirty="0" smtClean="0">
                <a:latin typeface="Arial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	</a:t>
            </a:r>
            <a:r>
              <a:rPr lang="en-US" sz="2000" dirty="0" err="1" smtClean="0">
                <a:latin typeface="Arial" charset="0"/>
              </a:rPr>
              <a:t>clrscr</a:t>
            </a:r>
            <a:r>
              <a:rPr lang="en-US" sz="2000" dirty="0" smtClean="0">
                <a:latin typeface="Arial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     </a:t>
            </a:r>
            <a:r>
              <a:rPr lang="en-US" sz="2000" dirty="0" err="1" smtClean="0">
                <a:latin typeface="Arial" charset="0"/>
              </a:rPr>
              <a:t>printf</a:t>
            </a:r>
            <a:r>
              <a:rPr lang="en-US" sz="2000" dirty="0" smtClean="0">
                <a:latin typeface="Arial" charset="0"/>
              </a:rPr>
              <a:t>(“Enter 9 values in array : \n");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     for(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=0;i&lt;3;i++)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        for(j=0;j&lt;3;j++)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	   { 	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           </a:t>
            </a:r>
            <a:r>
              <a:rPr lang="en-US" sz="2000" dirty="0" err="1" smtClean="0">
                <a:latin typeface="Arial" charset="0"/>
              </a:rPr>
              <a:t>scanf</a:t>
            </a:r>
            <a:r>
              <a:rPr lang="en-US" sz="2000" dirty="0" smtClean="0">
                <a:latin typeface="Arial" charset="0"/>
              </a:rPr>
              <a:t>(“%</a:t>
            </a:r>
            <a:r>
              <a:rPr lang="en-US" sz="2000" dirty="0" err="1" smtClean="0">
                <a:latin typeface="Arial" charset="0"/>
              </a:rPr>
              <a:t>d”,&amp;a</a:t>
            </a:r>
            <a:r>
              <a:rPr lang="en-US" sz="2000" dirty="0" smtClean="0">
                <a:latin typeface="Arial" charset="0"/>
              </a:rPr>
              <a:t>[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][j]);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	   }	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     }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    </a:t>
            </a:r>
            <a:r>
              <a:rPr lang="en-US" sz="2000" dirty="0" err="1" smtClean="0">
                <a:latin typeface="Arial" charset="0"/>
              </a:rPr>
              <a:t>printf</a:t>
            </a:r>
            <a:r>
              <a:rPr lang="en-US" sz="2000" dirty="0" smtClean="0">
                <a:latin typeface="Arial" charset="0"/>
              </a:rPr>
              <a:t>(“Values in array : \n”);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for(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=0;i&lt;3;i++)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        for(j=0;j&lt;3;j++)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	   { 	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           </a:t>
            </a:r>
            <a:r>
              <a:rPr lang="en-US" sz="2000" dirty="0" err="1" smtClean="0">
                <a:latin typeface="Arial" charset="0"/>
              </a:rPr>
              <a:t>printf</a:t>
            </a:r>
            <a:r>
              <a:rPr lang="en-US" sz="2000" dirty="0" smtClean="0">
                <a:latin typeface="Arial" charset="0"/>
              </a:rPr>
              <a:t>(“a[%d][%d] =  %d\</a:t>
            </a:r>
            <a:r>
              <a:rPr lang="en-US" sz="2000" dirty="0" err="1" smtClean="0">
                <a:latin typeface="Arial" charset="0"/>
              </a:rPr>
              <a:t>n”,i,j,a</a:t>
            </a:r>
            <a:r>
              <a:rPr lang="en-US" sz="2000" dirty="0" smtClean="0">
                <a:latin typeface="Arial" charset="0"/>
              </a:rPr>
              <a:t>[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][j]);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	   }	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     }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	</a:t>
            </a:r>
            <a:endParaRPr lang="en-US" sz="2200" dirty="0" smtClean="0">
              <a:latin typeface="Arial" charset="0"/>
            </a:endParaRPr>
          </a:p>
        </p:txBody>
      </p:sp>
      <p:sp>
        <p:nvSpPr>
          <p:cNvPr id="69636" name="TextBox 3"/>
          <p:cNvSpPr txBox="1">
            <a:spLocks noChangeArrowheads="1"/>
          </p:cNvSpPr>
          <p:nvPr/>
        </p:nvSpPr>
        <p:spPr bwMode="auto">
          <a:xfrm>
            <a:off x="5105400" y="406400"/>
            <a:ext cx="3810000" cy="58420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000" b="0"/>
              <a:t> getch();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000" b="0"/>
              <a:t>}</a:t>
            </a:r>
          </a:p>
        </p:txBody>
      </p:sp>
      <p:sp>
        <p:nvSpPr>
          <p:cNvPr id="69637" name="TextBox 4"/>
          <p:cNvSpPr txBox="1">
            <a:spLocks noChangeArrowheads="1"/>
          </p:cNvSpPr>
          <p:nvPr/>
        </p:nvSpPr>
        <p:spPr bwMode="auto">
          <a:xfrm>
            <a:off x="5486400" y="762000"/>
            <a:ext cx="3124200" cy="5908675"/>
          </a:xfrm>
          <a:prstGeom prst="rect">
            <a:avLst/>
          </a:prstGeom>
          <a:noFill/>
          <a:ln w="57150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u="sng"/>
              <a:t>OUTPUT</a:t>
            </a:r>
          </a:p>
          <a:p>
            <a:r>
              <a:rPr lang="en-US" sz="1800"/>
              <a:t>Enter 9 values in array :</a:t>
            </a:r>
          </a:p>
          <a:p>
            <a:r>
              <a:rPr lang="en-US" sz="1800"/>
              <a:t>10</a:t>
            </a:r>
          </a:p>
          <a:p>
            <a:r>
              <a:rPr lang="en-US" sz="1800"/>
              <a:t>20</a:t>
            </a:r>
          </a:p>
          <a:p>
            <a:r>
              <a:rPr lang="en-US" sz="1800"/>
              <a:t>30</a:t>
            </a:r>
          </a:p>
          <a:p>
            <a:r>
              <a:rPr lang="en-US" sz="1800"/>
              <a:t>40</a:t>
            </a:r>
          </a:p>
          <a:p>
            <a:r>
              <a:rPr lang="en-US" sz="1800"/>
              <a:t>50</a:t>
            </a:r>
          </a:p>
          <a:p>
            <a:r>
              <a:rPr lang="en-US" sz="1800"/>
              <a:t>60</a:t>
            </a:r>
          </a:p>
          <a:p>
            <a:r>
              <a:rPr lang="en-US" sz="1800"/>
              <a:t>70</a:t>
            </a:r>
          </a:p>
          <a:p>
            <a:r>
              <a:rPr lang="en-US" sz="1800"/>
              <a:t>80</a:t>
            </a:r>
          </a:p>
          <a:p>
            <a:r>
              <a:rPr lang="en-US" sz="1800"/>
              <a:t>90 </a:t>
            </a:r>
          </a:p>
          <a:p>
            <a:r>
              <a:rPr lang="en-US" sz="1800"/>
              <a:t>Values in array : </a:t>
            </a:r>
          </a:p>
          <a:p>
            <a:r>
              <a:rPr lang="en-US" sz="1800"/>
              <a:t>a[0][0]=10 </a:t>
            </a:r>
          </a:p>
          <a:p>
            <a:r>
              <a:rPr lang="en-US" sz="1800"/>
              <a:t>a[0][1]=20</a:t>
            </a:r>
          </a:p>
          <a:p>
            <a:r>
              <a:rPr lang="en-US" sz="1800"/>
              <a:t>a[0][2]=30</a:t>
            </a:r>
          </a:p>
          <a:p>
            <a:r>
              <a:rPr lang="en-US" sz="1800"/>
              <a:t>a[1][0]=40 </a:t>
            </a:r>
          </a:p>
          <a:p>
            <a:r>
              <a:rPr lang="en-US" sz="1800"/>
              <a:t>a[1][1]=50</a:t>
            </a:r>
          </a:p>
          <a:p>
            <a:r>
              <a:rPr lang="en-US" sz="1800"/>
              <a:t>a[1][2]=60</a:t>
            </a:r>
          </a:p>
          <a:p>
            <a:r>
              <a:rPr lang="en-US" sz="1800"/>
              <a:t>a[2][0]=70 </a:t>
            </a:r>
          </a:p>
          <a:p>
            <a:r>
              <a:rPr lang="en-US" sz="1800"/>
              <a:t>a[2][1]=80</a:t>
            </a:r>
          </a:p>
          <a:p>
            <a:r>
              <a:rPr lang="en-US" sz="1800"/>
              <a:t>a[2][2]=90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88E7-E5AE-4CA1-8318-B868C752DB6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458200" cy="715963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Arial" charset="0"/>
                <a:cs typeface="Arial" charset="0"/>
              </a:rPr>
              <a:t>//program to implement Matrix addition</a:t>
            </a:r>
            <a:endParaRPr lang="en-US" sz="4000" smtClean="0">
              <a:latin typeface="Arial" charset="0"/>
              <a:cs typeface="Arial" charset="0"/>
            </a:endParaRPr>
          </a:p>
        </p:txBody>
      </p:sp>
      <p:sp>
        <p:nvSpPr>
          <p:cNvPr id="70659" name="Rectangle 3"/>
          <p:cNvSpPr>
            <a:spLocks noGrp="1"/>
          </p:cNvSpPr>
          <p:nvPr>
            <p:ph type="body" idx="1"/>
          </p:nvPr>
        </p:nvSpPr>
        <p:spPr>
          <a:xfrm>
            <a:off x="152400" y="381000"/>
            <a:ext cx="8839200" cy="6248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dirty="0" smtClean="0">
                <a:latin typeface="Arial" charset="0"/>
              </a:rPr>
              <a:t>#include&lt;</a:t>
            </a:r>
            <a:r>
              <a:rPr lang="en-US" sz="1900" dirty="0" err="1" smtClean="0">
                <a:latin typeface="Arial" charset="0"/>
              </a:rPr>
              <a:t>stdio.h</a:t>
            </a:r>
            <a:r>
              <a:rPr lang="en-US" sz="1900" dirty="0" smtClean="0">
                <a:latin typeface="Arial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dirty="0" smtClean="0">
                <a:latin typeface="Arial" charset="0"/>
              </a:rPr>
              <a:t>#include&lt;</a:t>
            </a:r>
            <a:r>
              <a:rPr lang="en-US" sz="1900" dirty="0" err="1" smtClean="0">
                <a:latin typeface="Arial" charset="0"/>
              </a:rPr>
              <a:t>conio.h</a:t>
            </a:r>
            <a:r>
              <a:rPr lang="en-US" sz="1900" dirty="0" smtClean="0">
                <a:latin typeface="Arial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dirty="0" smtClean="0">
                <a:latin typeface="Arial" charset="0"/>
              </a:rPr>
              <a:t>void main()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dirty="0" smtClean="0">
                <a:latin typeface="Arial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dirty="0" smtClean="0">
                <a:latin typeface="Arial" charset="0"/>
              </a:rPr>
              <a:t>	</a:t>
            </a:r>
            <a:r>
              <a:rPr lang="en-US" sz="1900" dirty="0" err="1" smtClean="0">
                <a:latin typeface="Arial" charset="0"/>
              </a:rPr>
              <a:t>int</a:t>
            </a:r>
            <a:r>
              <a:rPr lang="en-US" sz="1900" dirty="0" smtClean="0">
                <a:latin typeface="Arial" charset="0"/>
              </a:rPr>
              <a:t> a[3][3],b[3][3],c[3][3],</a:t>
            </a:r>
            <a:r>
              <a:rPr lang="en-US" sz="1900" dirty="0" err="1" smtClean="0">
                <a:latin typeface="Arial" charset="0"/>
              </a:rPr>
              <a:t>i,j</a:t>
            </a:r>
            <a:r>
              <a:rPr lang="en-US" sz="1900" dirty="0" smtClean="0">
                <a:latin typeface="Arial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dirty="0" smtClean="0">
                <a:latin typeface="Arial" charset="0"/>
              </a:rPr>
              <a:t>	</a:t>
            </a:r>
            <a:r>
              <a:rPr lang="en-US" sz="1900" dirty="0" err="1" smtClean="0">
                <a:latin typeface="Arial" charset="0"/>
              </a:rPr>
              <a:t>clrscr</a:t>
            </a:r>
            <a:r>
              <a:rPr lang="en-US" sz="1900" dirty="0" smtClean="0">
                <a:latin typeface="Arial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dirty="0" smtClean="0">
                <a:latin typeface="Arial" charset="0"/>
              </a:rPr>
              <a:t>     </a:t>
            </a:r>
            <a:r>
              <a:rPr lang="en-US" sz="1900" dirty="0" err="1" smtClean="0">
                <a:latin typeface="Arial" charset="0"/>
              </a:rPr>
              <a:t>printf</a:t>
            </a:r>
            <a:r>
              <a:rPr lang="en-US" sz="1900" dirty="0" smtClean="0">
                <a:latin typeface="Arial" charset="0"/>
              </a:rPr>
              <a:t>(“Enter values of Matrix A : \n");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dirty="0" smtClean="0">
                <a:latin typeface="Arial" charset="0"/>
              </a:rPr>
              <a:t>     for(</a:t>
            </a:r>
            <a:r>
              <a:rPr lang="en-US" sz="1900" dirty="0" err="1" smtClean="0">
                <a:latin typeface="Arial" charset="0"/>
              </a:rPr>
              <a:t>i</a:t>
            </a:r>
            <a:r>
              <a:rPr lang="en-US" sz="1900" dirty="0" smtClean="0">
                <a:latin typeface="Arial" charset="0"/>
              </a:rPr>
              <a:t>=0;i&lt;3;i++)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dirty="0" smtClean="0">
                <a:latin typeface="Arial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dirty="0" smtClean="0">
                <a:latin typeface="Arial" charset="0"/>
              </a:rPr>
              <a:t>        for(j=0;j&lt;3;j++)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dirty="0" smtClean="0">
                <a:latin typeface="Arial" charset="0"/>
              </a:rPr>
              <a:t>	   { 	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dirty="0" smtClean="0">
                <a:latin typeface="Arial" charset="0"/>
              </a:rPr>
              <a:t>           </a:t>
            </a:r>
            <a:r>
              <a:rPr lang="en-US" sz="1900" dirty="0" err="1" smtClean="0">
                <a:latin typeface="Arial" charset="0"/>
              </a:rPr>
              <a:t>scanf</a:t>
            </a:r>
            <a:r>
              <a:rPr lang="en-US" sz="1900" dirty="0" smtClean="0">
                <a:latin typeface="Arial" charset="0"/>
              </a:rPr>
              <a:t>(“%</a:t>
            </a:r>
            <a:r>
              <a:rPr lang="en-US" sz="1900" dirty="0" err="1" smtClean="0">
                <a:latin typeface="Arial" charset="0"/>
              </a:rPr>
              <a:t>d”,&amp;a</a:t>
            </a:r>
            <a:r>
              <a:rPr lang="en-US" sz="1900" dirty="0" smtClean="0">
                <a:latin typeface="Arial" charset="0"/>
              </a:rPr>
              <a:t>[</a:t>
            </a:r>
            <a:r>
              <a:rPr lang="en-US" sz="1900" dirty="0" err="1" smtClean="0">
                <a:latin typeface="Arial" charset="0"/>
              </a:rPr>
              <a:t>i</a:t>
            </a:r>
            <a:r>
              <a:rPr lang="en-US" sz="1900" dirty="0" smtClean="0">
                <a:latin typeface="Arial" charset="0"/>
              </a:rPr>
              <a:t>][j]);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dirty="0" smtClean="0">
                <a:latin typeface="Arial" charset="0"/>
              </a:rPr>
              <a:t>	   }	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dirty="0" smtClean="0">
                <a:latin typeface="Arial" charset="0"/>
              </a:rPr>
              <a:t>     }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dirty="0" smtClean="0">
                <a:latin typeface="Arial" charset="0"/>
              </a:rPr>
              <a:t> </a:t>
            </a:r>
            <a:r>
              <a:rPr lang="en-US" sz="1900" dirty="0" err="1" smtClean="0">
                <a:latin typeface="Arial" charset="0"/>
              </a:rPr>
              <a:t>printf</a:t>
            </a:r>
            <a:r>
              <a:rPr lang="en-US" sz="1900" dirty="0" smtClean="0">
                <a:latin typeface="Arial" charset="0"/>
              </a:rPr>
              <a:t>(“Enter values </a:t>
            </a:r>
            <a:r>
              <a:rPr lang="en-US" sz="1900" smtClean="0">
                <a:latin typeface="Arial" charset="0"/>
              </a:rPr>
              <a:t>of Matrix </a:t>
            </a:r>
            <a:r>
              <a:rPr lang="en-US" sz="1900" dirty="0" smtClean="0">
                <a:latin typeface="Arial" charset="0"/>
              </a:rPr>
              <a:t>B : \n");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dirty="0" smtClean="0">
                <a:latin typeface="Arial" charset="0"/>
              </a:rPr>
              <a:t>     for(</a:t>
            </a:r>
            <a:r>
              <a:rPr lang="en-US" sz="1900" dirty="0" err="1" smtClean="0">
                <a:latin typeface="Arial" charset="0"/>
              </a:rPr>
              <a:t>i</a:t>
            </a:r>
            <a:r>
              <a:rPr lang="en-US" sz="1900" dirty="0" smtClean="0">
                <a:latin typeface="Arial" charset="0"/>
              </a:rPr>
              <a:t>=0;i&lt;3;i++)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dirty="0" smtClean="0">
                <a:latin typeface="Arial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dirty="0" smtClean="0">
                <a:latin typeface="Arial" charset="0"/>
              </a:rPr>
              <a:t>        for(j=0;j&lt;3;j++)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dirty="0" smtClean="0">
                <a:latin typeface="Arial" charset="0"/>
              </a:rPr>
              <a:t>	   { 	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dirty="0" smtClean="0">
                <a:latin typeface="Arial" charset="0"/>
              </a:rPr>
              <a:t>           </a:t>
            </a:r>
            <a:r>
              <a:rPr lang="en-US" sz="1900" dirty="0" err="1" smtClean="0">
                <a:latin typeface="Arial" charset="0"/>
              </a:rPr>
              <a:t>scanf</a:t>
            </a:r>
            <a:r>
              <a:rPr lang="en-US" sz="1900" dirty="0" smtClean="0">
                <a:latin typeface="Arial" charset="0"/>
              </a:rPr>
              <a:t>(“%</a:t>
            </a:r>
            <a:r>
              <a:rPr lang="en-US" sz="1900" dirty="0" err="1" smtClean="0">
                <a:latin typeface="Arial" charset="0"/>
              </a:rPr>
              <a:t>d”,&amp;b</a:t>
            </a:r>
            <a:r>
              <a:rPr lang="en-US" sz="1900" dirty="0" smtClean="0">
                <a:latin typeface="Arial" charset="0"/>
              </a:rPr>
              <a:t>[</a:t>
            </a:r>
            <a:r>
              <a:rPr lang="en-US" sz="1900" dirty="0" err="1" smtClean="0">
                <a:latin typeface="Arial" charset="0"/>
              </a:rPr>
              <a:t>i</a:t>
            </a:r>
            <a:r>
              <a:rPr lang="en-US" sz="1900" dirty="0" smtClean="0">
                <a:latin typeface="Arial" charset="0"/>
              </a:rPr>
              <a:t>][j]);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dirty="0" smtClean="0">
                <a:latin typeface="Arial" charset="0"/>
              </a:rPr>
              <a:t>	   }	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dirty="0" smtClean="0">
                <a:latin typeface="Arial" charset="0"/>
              </a:rPr>
              <a:t>     }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19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dirty="0" smtClean="0">
                <a:latin typeface="Arial" charset="0"/>
              </a:rPr>
              <a:t>	</a:t>
            </a:r>
          </a:p>
        </p:txBody>
      </p:sp>
      <p:sp>
        <p:nvSpPr>
          <p:cNvPr id="62468" name="TextBox 3"/>
          <p:cNvSpPr txBox="1">
            <a:spLocks noChangeArrowheads="1"/>
          </p:cNvSpPr>
          <p:nvPr/>
        </p:nvSpPr>
        <p:spPr bwMode="auto">
          <a:xfrm>
            <a:off x="4495800" y="406400"/>
            <a:ext cx="4419600" cy="471170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900" b="0" dirty="0"/>
              <a:t> for(</a:t>
            </a:r>
            <a:r>
              <a:rPr lang="en-US" sz="1900" b="0" dirty="0" err="1"/>
              <a:t>i</a:t>
            </a:r>
            <a:r>
              <a:rPr lang="en-US" sz="1900" b="0" dirty="0"/>
              <a:t>=0;i&lt;3;i++)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900" b="0" dirty="0"/>
              <a:t> 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900" b="0" dirty="0"/>
              <a:t>    for(j=0;j&lt;3;j++)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900" b="0" dirty="0"/>
              <a:t>    { 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900" b="0" dirty="0"/>
              <a:t>      c[</a:t>
            </a:r>
            <a:r>
              <a:rPr lang="en-US" sz="1900" b="0" dirty="0" err="1"/>
              <a:t>i</a:t>
            </a:r>
            <a:r>
              <a:rPr lang="en-US" sz="1900" b="0" dirty="0"/>
              <a:t>][j]=a[</a:t>
            </a:r>
            <a:r>
              <a:rPr lang="en-US" sz="1900" b="0" dirty="0" err="1"/>
              <a:t>i</a:t>
            </a:r>
            <a:r>
              <a:rPr lang="en-US" sz="1900" b="0" dirty="0"/>
              <a:t>][j]+b[</a:t>
            </a:r>
            <a:r>
              <a:rPr lang="en-US" sz="1900" b="0" dirty="0" err="1"/>
              <a:t>i</a:t>
            </a:r>
            <a:r>
              <a:rPr lang="en-US" sz="1900" b="0" dirty="0"/>
              <a:t>][j];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900" b="0" dirty="0"/>
              <a:t>    }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900" b="0" dirty="0"/>
              <a:t> }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900" b="0" dirty="0" err="1"/>
              <a:t>printf</a:t>
            </a:r>
            <a:r>
              <a:rPr lang="en-US" sz="1900" b="0" dirty="0"/>
              <a:t>(“Added Matrix\n”);</a:t>
            </a:r>
          </a:p>
          <a:p>
            <a:pPr>
              <a:lnSpc>
                <a:spcPct val="80000"/>
              </a:lnSpc>
              <a:defRPr/>
            </a:pPr>
            <a:r>
              <a:rPr lang="en-US" sz="1900" b="0" dirty="0"/>
              <a:t>for(</a:t>
            </a:r>
            <a:r>
              <a:rPr lang="en-US" sz="1900" b="0" dirty="0" err="1"/>
              <a:t>i</a:t>
            </a:r>
            <a:r>
              <a:rPr lang="en-US" sz="1900" b="0" dirty="0"/>
              <a:t>=0;i&lt;3;i++)  </a:t>
            </a:r>
          </a:p>
          <a:p>
            <a:pPr>
              <a:lnSpc>
                <a:spcPct val="80000"/>
              </a:lnSpc>
              <a:defRPr/>
            </a:pPr>
            <a:r>
              <a:rPr lang="en-US" sz="1900" b="0" dirty="0"/>
              <a:t>{</a:t>
            </a:r>
          </a:p>
          <a:p>
            <a:pPr>
              <a:lnSpc>
                <a:spcPct val="80000"/>
              </a:lnSpc>
              <a:defRPr/>
            </a:pPr>
            <a:r>
              <a:rPr lang="en-US" sz="1900" b="0" dirty="0"/>
              <a:t>   for(j=0;j&lt;3;j++)</a:t>
            </a:r>
          </a:p>
          <a:p>
            <a:pPr>
              <a:lnSpc>
                <a:spcPct val="80000"/>
              </a:lnSpc>
              <a:defRPr/>
            </a:pPr>
            <a:r>
              <a:rPr lang="en-US" sz="1900" b="0" dirty="0"/>
              <a:t>   { 	</a:t>
            </a:r>
          </a:p>
          <a:p>
            <a:pPr>
              <a:lnSpc>
                <a:spcPct val="80000"/>
              </a:lnSpc>
              <a:defRPr/>
            </a:pPr>
            <a:r>
              <a:rPr lang="en-US" sz="1900" b="0" dirty="0"/>
              <a:t>     </a:t>
            </a:r>
            <a:r>
              <a:rPr lang="en-US" sz="1900" b="0" dirty="0" err="1"/>
              <a:t>printf</a:t>
            </a:r>
            <a:r>
              <a:rPr lang="en-US" sz="1900" b="0" dirty="0"/>
              <a:t>(“%d\</a:t>
            </a:r>
            <a:r>
              <a:rPr lang="en-US" sz="1900" b="0" dirty="0" err="1"/>
              <a:t>t”,c</a:t>
            </a:r>
            <a:r>
              <a:rPr lang="en-US" sz="1900" b="0" dirty="0"/>
              <a:t>[</a:t>
            </a:r>
            <a:r>
              <a:rPr lang="en-US" sz="1900" b="0" dirty="0" err="1"/>
              <a:t>i</a:t>
            </a:r>
            <a:r>
              <a:rPr lang="en-US" sz="1900" b="0" dirty="0"/>
              <a:t>][j]);</a:t>
            </a:r>
          </a:p>
          <a:p>
            <a:pPr>
              <a:lnSpc>
                <a:spcPct val="80000"/>
              </a:lnSpc>
              <a:defRPr/>
            </a:pPr>
            <a:r>
              <a:rPr lang="en-US" sz="1900" b="0" dirty="0"/>
              <a:t>  }</a:t>
            </a:r>
          </a:p>
          <a:p>
            <a:pPr>
              <a:lnSpc>
                <a:spcPct val="80000"/>
              </a:lnSpc>
              <a:defRPr/>
            </a:pPr>
            <a:r>
              <a:rPr lang="en-US" sz="1900" b="0" dirty="0"/>
              <a:t>   </a:t>
            </a:r>
            <a:r>
              <a:rPr lang="en-US" sz="1900" b="0" dirty="0" err="1"/>
              <a:t>printf</a:t>
            </a:r>
            <a:r>
              <a:rPr lang="en-US" sz="1900" b="0" dirty="0"/>
              <a:t>(“\n”);	</a:t>
            </a:r>
          </a:p>
          <a:p>
            <a:pPr>
              <a:lnSpc>
                <a:spcPct val="80000"/>
              </a:lnSpc>
              <a:defRPr/>
            </a:pPr>
            <a:r>
              <a:rPr lang="en-US" sz="1900" b="0" dirty="0"/>
              <a:t> }</a:t>
            </a:r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r>
              <a:rPr lang="en-US" sz="1900" b="0" dirty="0" err="1"/>
              <a:t>getch</a:t>
            </a:r>
            <a:r>
              <a:rPr lang="en-US" sz="1900" b="0" dirty="0"/>
              <a:t>();</a:t>
            </a:r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r>
              <a:rPr lang="en-US" sz="1900" b="0" dirty="0"/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88E7-E5AE-4CA1-8318-B868C752DB6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458200" cy="715963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Arial" charset="0"/>
                <a:cs typeface="Arial" charset="0"/>
              </a:rPr>
              <a:t>//program to implement Matrix addition</a:t>
            </a:r>
            <a:endParaRPr lang="en-US" sz="4000" smtClean="0">
              <a:latin typeface="Arial" charset="0"/>
              <a:cs typeface="Arial" charset="0"/>
            </a:endParaRPr>
          </a:p>
        </p:txBody>
      </p:sp>
      <p:sp>
        <p:nvSpPr>
          <p:cNvPr id="71683" name="Rectangle 3"/>
          <p:cNvSpPr>
            <a:spLocks noGrp="1"/>
          </p:cNvSpPr>
          <p:nvPr>
            <p:ph type="body" idx="1"/>
          </p:nvPr>
        </p:nvSpPr>
        <p:spPr>
          <a:xfrm>
            <a:off x="152400" y="381000"/>
            <a:ext cx="8839200" cy="6248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1900" smtClean="0">
              <a:latin typeface="Arial" charset="0"/>
            </a:endParaRPr>
          </a:p>
        </p:txBody>
      </p:sp>
      <p:sp>
        <p:nvSpPr>
          <p:cNvPr id="71684" name="TextBox 3"/>
          <p:cNvSpPr txBox="1">
            <a:spLocks noChangeArrowheads="1"/>
          </p:cNvSpPr>
          <p:nvPr/>
        </p:nvSpPr>
        <p:spPr bwMode="auto">
          <a:xfrm>
            <a:off x="4495800" y="406400"/>
            <a:ext cx="4419600" cy="325438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900" b="0"/>
          </a:p>
        </p:txBody>
      </p:sp>
      <p:sp>
        <p:nvSpPr>
          <p:cNvPr id="71685" name="TextBox 4"/>
          <p:cNvSpPr txBox="1">
            <a:spLocks noChangeArrowheads="1"/>
          </p:cNvSpPr>
          <p:nvPr/>
        </p:nvSpPr>
        <p:spPr bwMode="auto">
          <a:xfrm>
            <a:off x="1752600" y="533400"/>
            <a:ext cx="2895600" cy="5908675"/>
          </a:xfrm>
          <a:prstGeom prst="rect">
            <a:avLst/>
          </a:prstGeom>
          <a:noFill/>
          <a:ln w="57150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u="sng"/>
              <a:t>OUTPUT</a:t>
            </a:r>
          </a:p>
          <a:p>
            <a:r>
              <a:rPr lang="en-US" sz="1800"/>
              <a:t>Enter values of Matix A  :</a:t>
            </a:r>
          </a:p>
          <a:p>
            <a:r>
              <a:rPr lang="en-US" sz="1800"/>
              <a:t>1</a:t>
            </a:r>
          </a:p>
          <a:p>
            <a:r>
              <a:rPr lang="en-US" sz="1800"/>
              <a:t>2</a:t>
            </a:r>
          </a:p>
          <a:p>
            <a:r>
              <a:rPr lang="en-US" sz="1800"/>
              <a:t>3</a:t>
            </a:r>
          </a:p>
          <a:p>
            <a:r>
              <a:rPr lang="en-US" sz="1800"/>
              <a:t>4</a:t>
            </a:r>
          </a:p>
          <a:p>
            <a:r>
              <a:rPr lang="en-US" sz="1800"/>
              <a:t>5</a:t>
            </a:r>
          </a:p>
          <a:p>
            <a:r>
              <a:rPr lang="en-US" sz="1800"/>
              <a:t>6</a:t>
            </a:r>
          </a:p>
          <a:p>
            <a:r>
              <a:rPr lang="en-US" sz="1800"/>
              <a:t>7</a:t>
            </a:r>
          </a:p>
          <a:p>
            <a:r>
              <a:rPr lang="en-US" sz="1800"/>
              <a:t>8</a:t>
            </a:r>
          </a:p>
          <a:p>
            <a:r>
              <a:rPr lang="en-US" sz="1800"/>
              <a:t>9 </a:t>
            </a:r>
          </a:p>
          <a:p>
            <a:r>
              <a:rPr lang="en-US" sz="1800"/>
              <a:t>Enter values of Matix B :</a:t>
            </a:r>
          </a:p>
          <a:p>
            <a:r>
              <a:rPr lang="en-US" sz="1800"/>
              <a:t>1</a:t>
            </a:r>
          </a:p>
          <a:p>
            <a:r>
              <a:rPr lang="en-US" sz="1800"/>
              <a:t>2</a:t>
            </a:r>
          </a:p>
          <a:p>
            <a:r>
              <a:rPr lang="en-US" sz="1800"/>
              <a:t>3</a:t>
            </a:r>
          </a:p>
          <a:p>
            <a:r>
              <a:rPr lang="en-US" sz="1800"/>
              <a:t>4</a:t>
            </a:r>
          </a:p>
          <a:p>
            <a:r>
              <a:rPr lang="en-US" sz="1800"/>
              <a:t>5</a:t>
            </a:r>
          </a:p>
          <a:p>
            <a:r>
              <a:rPr lang="en-US" sz="1800"/>
              <a:t>6</a:t>
            </a:r>
          </a:p>
          <a:p>
            <a:r>
              <a:rPr lang="en-US" sz="1800"/>
              <a:t>7</a:t>
            </a:r>
          </a:p>
          <a:p>
            <a:r>
              <a:rPr lang="en-US" sz="1800"/>
              <a:t>8</a:t>
            </a:r>
          </a:p>
          <a:p>
            <a:r>
              <a:rPr lang="en-US" sz="1800"/>
              <a:t>9</a:t>
            </a:r>
            <a:endParaRPr lang="en-US" sz="1800" b="0"/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4648200" y="2636838"/>
            <a:ext cx="2895600" cy="1477962"/>
          </a:xfrm>
          <a:prstGeom prst="rect">
            <a:avLst/>
          </a:prstGeom>
          <a:noFill/>
          <a:ln w="57150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u="sng" dirty="0"/>
              <a:t>OUTPUT</a:t>
            </a:r>
          </a:p>
          <a:p>
            <a:pPr>
              <a:defRPr/>
            </a:pPr>
            <a:r>
              <a:rPr lang="en-US" sz="1800" dirty="0" err="1"/>
              <a:t>Addded</a:t>
            </a:r>
            <a:r>
              <a:rPr lang="en-US" sz="1800" dirty="0"/>
              <a:t> Matrix</a:t>
            </a:r>
          </a:p>
          <a:p>
            <a:pPr marL="342900" indent="-342900">
              <a:buFontTx/>
              <a:buAutoNum type="arabicPlain" startAt="2"/>
              <a:defRPr/>
            </a:pPr>
            <a:r>
              <a:rPr lang="en-US" sz="1800" b="0" dirty="0"/>
              <a:t> 4    6</a:t>
            </a:r>
          </a:p>
          <a:p>
            <a:pPr marL="342900" indent="-342900">
              <a:buFontTx/>
              <a:buAutoNum type="arabicPlain" startAt="8"/>
              <a:defRPr/>
            </a:pPr>
            <a:r>
              <a:rPr lang="en-US" sz="1800" b="0" dirty="0"/>
              <a:t>10  12</a:t>
            </a:r>
          </a:p>
          <a:p>
            <a:pPr marL="342900" indent="-342900">
              <a:defRPr/>
            </a:pPr>
            <a:r>
              <a:rPr lang="en-US" sz="1800" b="0" dirty="0"/>
              <a:t>14  16  18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88E7-E5AE-4CA1-8318-B868C752DB66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458200" cy="715963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Arial" charset="0"/>
                <a:cs typeface="Arial" charset="0"/>
              </a:rPr>
              <a:t>//program to implement Matrix multiplication</a:t>
            </a:r>
            <a:endParaRPr lang="en-US" sz="4000" smtClean="0">
              <a:latin typeface="Arial" charset="0"/>
              <a:cs typeface="Arial" charset="0"/>
            </a:endParaRPr>
          </a:p>
        </p:txBody>
      </p:sp>
      <p:sp>
        <p:nvSpPr>
          <p:cNvPr id="72707" name="Rectangle 3"/>
          <p:cNvSpPr>
            <a:spLocks noGrp="1"/>
          </p:cNvSpPr>
          <p:nvPr>
            <p:ph type="body" idx="1"/>
          </p:nvPr>
        </p:nvSpPr>
        <p:spPr>
          <a:xfrm>
            <a:off x="152400" y="381000"/>
            <a:ext cx="8839200" cy="6248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smtClean="0">
                <a:latin typeface="Arial" charset="0"/>
              </a:rPr>
              <a:t>#include&lt;stdio.h&gt;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smtClean="0">
                <a:latin typeface="Arial" charset="0"/>
              </a:rPr>
              <a:t>#include&lt;conio.h&gt;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smtClean="0">
                <a:latin typeface="Arial" charset="0"/>
              </a:rPr>
              <a:t>void main()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smtClean="0">
                <a:latin typeface="Arial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smtClean="0">
                <a:latin typeface="Arial" charset="0"/>
              </a:rPr>
              <a:t>	int a[3][3],b[3][3],c[3][3],i,j,k;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smtClean="0">
                <a:latin typeface="Arial" charset="0"/>
              </a:rPr>
              <a:t>	clrscr();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smtClean="0">
                <a:latin typeface="Arial" charset="0"/>
              </a:rPr>
              <a:t>     printf(“Enter values of Matix A : \n");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smtClean="0">
                <a:latin typeface="Arial" charset="0"/>
              </a:rPr>
              <a:t>     for(i=0;i&lt;3;i++)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smtClean="0">
                <a:latin typeface="Arial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smtClean="0">
                <a:latin typeface="Arial" charset="0"/>
              </a:rPr>
              <a:t>        for(j=0;j&lt;3;j++)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smtClean="0">
                <a:latin typeface="Arial" charset="0"/>
              </a:rPr>
              <a:t>	   { 	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smtClean="0">
                <a:latin typeface="Arial" charset="0"/>
              </a:rPr>
              <a:t>           scanf(“%d”,&amp;a[i][j]);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smtClean="0">
                <a:latin typeface="Arial" charset="0"/>
              </a:rPr>
              <a:t>	   }	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smtClean="0">
                <a:latin typeface="Arial" charset="0"/>
              </a:rPr>
              <a:t>     }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smtClean="0">
                <a:latin typeface="Arial" charset="0"/>
              </a:rPr>
              <a:t> printf(“Enter values of Matix B : \n");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smtClean="0">
                <a:latin typeface="Arial" charset="0"/>
              </a:rPr>
              <a:t>     for(i=0;i&lt;3;i++)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smtClean="0">
                <a:latin typeface="Arial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smtClean="0">
                <a:latin typeface="Arial" charset="0"/>
              </a:rPr>
              <a:t>        for(j=0;j&lt;3;j++)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smtClean="0">
                <a:latin typeface="Arial" charset="0"/>
              </a:rPr>
              <a:t>	   { 	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smtClean="0">
                <a:latin typeface="Arial" charset="0"/>
              </a:rPr>
              <a:t>           scanf(“%d”,&amp;b[i][j]);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smtClean="0">
                <a:latin typeface="Arial" charset="0"/>
              </a:rPr>
              <a:t>	   }	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smtClean="0">
                <a:latin typeface="Arial" charset="0"/>
              </a:rPr>
              <a:t>     }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19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900" smtClean="0">
                <a:latin typeface="Arial" charset="0"/>
              </a:rPr>
              <a:t>	</a:t>
            </a:r>
          </a:p>
        </p:txBody>
      </p:sp>
      <p:sp>
        <p:nvSpPr>
          <p:cNvPr id="62468" name="TextBox 3"/>
          <p:cNvSpPr txBox="1">
            <a:spLocks noChangeArrowheads="1"/>
          </p:cNvSpPr>
          <p:nvPr/>
        </p:nvSpPr>
        <p:spPr bwMode="auto">
          <a:xfrm>
            <a:off x="4495800" y="406400"/>
            <a:ext cx="4419600" cy="5881688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900" b="0" dirty="0"/>
              <a:t> for(</a:t>
            </a:r>
            <a:r>
              <a:rPr lang="en-US" sz="1900" b="0" dirty="0" err="1"/>
              <a:t>i</a:t>
            </a:r>
            <a:r>
              <a:rPr lang="en-US" sz="1900" b="0" dirty="0"/>
              <a:t>=0;i&lt;3;i++)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900" b="0" dirty="0"/>
              <a:t> 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900" b="0" dirty="0"/>
              <a:t>    for(j=0;j&lt;3;j++)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900" b="0" dirty="0"/>
              <a:t>    { 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900" b="0" dirty="0"/>
              <a:t>      c[</a:t>
            </a:r>
            <a:r>
              <a:rPr lang="en-US" sz="1900" b="0" dirty="0" err="1"/>
              <a:t>i</a:t>
            </a:r>
            <a:r>
              <a:rPr lang="en-US" sz="1900" b="0" dirty="0"/>
              <a:t>][j]=0;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900" b="0" dirty="0"/>
              <a:t>      for(k=0;k&lt;</a:t>
            </a:r>
            <a:r>
              <a:rPr lang="en-US" sz="1900" b="0" dirty="0" err="1"/>
              <a:t>m;k</a:t>
            </a:r>
            <a:r>
              <a:rPr lang="en-US" sz="1900" b="0" dirty="0"/>
              <a:t>++)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900" b="0" dirty="0"/>
              <a:t>	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900" b="0" dirty="0"/>
              <a:t>	  c[</a:t>
            </a:r>
            <a:r>
              <a:rPr lang="en-US" sz="1900" b="0" dirty="0" err="1"/>
              <a:t>i</a:t>
            </a:r>
            <a:r>
              <a:rPr lang="en-US" sz="1900" b="0" dirty="0"/>
              <a:t>][j]=c[</a:t>
            </a:r>
            <a:r>
              <a:rPr lang="en-US" sz="1900" b="0" dirty="0" err="1"/>
              <a:t>i</a:t>
            </a:r>
            <a:r>
              <a:rPr lang="en-US" sz="1900" b="0" dirty="0"/>
              <a:t>][j]+a[</a:t>
            </a:r>
            <a:r>
              <a:rPr lang="en-US" sz="1900" b="0" dirty="0" err="1"/>
              <a:t>i</a:t>
            </a:r>
            <a:r>
              <a:rPr lang="en-US" sz="1900" b="0" dirty="0"/>
              <a:t>][k]*b[k][j];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900" b="0" dirty="0"/>
              <a:t>      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900" b="0" dirty="0"/>
              <a:t>    }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900" b="0" dirty="0"/>
              <a:t> }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900" b="0" dirty="0" err="1"/>
              <a:t>printf</a:t>
            </a:r>
            <a:r>
              <a:rPr lang="en-US" sz="1900" b="0" dirty="0"/>
              <a:t>(“Multiplied Matrix\n”);</a:t>
            </a:r>
          </a:p>
          <a:p>
            <a:pPr>
              <a:lnSpc>
                <a:spcPct val="80000"/>
              </a:lnSpc>
              <a:defRPr/>
            </a:pPr>
            <a:r>
              <a:rPr lang="en-US" sz="1900" b="0" dirty="0"/>
              <a:t>for(</a:t>
            </a:r>
            <a:r>
              <a:rPr lang="en-US" sz="1900" b="0" dirty="0" err="1"/>
              <a:t>i</a:t>
            </a:r>
            <a:r>
              <a:rPr lang="en-US" sz="1900" b="0" dirty="0"/>
              <a:t>=0;i&lt;3;i++)  </a:t>
            </a:r>
          </a:p>
          <a:p>
            <a:pPr>
              <a:lnSpc>
                <a:spcPct val="80000"/>
              </a:lnSpc>
              <a:defRPr/>
            </a:pPr>
            <a:r>
              <a:rPr lang="en-US" sz="1900" b="0" dirty="0"/>
              <a:t>{</a:t>
            </a:r>
          </a:p>
          <a:p>
            <a:pPr>
              <a:lnSpc>
                <a:spcPct val="80000"/>
              </a:lnSpc>
              <a:defRPr/>
            </a:pPr>
            <a:r>
              <a:rPr lang="en-US" sz="1900" b="0" dirty="0"/>
              <a:t>   for(j=0;j&lt;3;j++)</a:t>
            </a:r>
          </a:p>
          <a:p>
            <a:pPr>
              <a:lnSpc>
                <a:spcPct val="80000"/>
              </a:lnSpc>
              <a:defRPr/>
            </a:pPr>
            <a:r>
              <a:rPr lang="en-US" sz="1900" b="0" dirty="0"/>
              <a:t>   { 	</a:t>
            </a:r>
          </a:p>
          <a:p>
            <a:pPr>
              <a:lnSpc>
                <a:spcPct val="80000"/>
              </a:lnSpc>
              <a:defRPr/>
            </a:pPr>
            <a:r>
              <a:rPr lang="en-US" sz="1900" b="0" dirty="0"/>
              <a:t>     </a:t>
            </a:r>
            <a:r>
              <a:rPr lang="en-US" sz="1900" b="0" dirty="0" err="1"/>
              <a:t>printf</a:t>
            </a:r>
            <a:r>
              <a:rPr lang="en-US" sz="1900" b="0" dirty="0"/>
              <a:t>(“%d\</a:t>
            </a:r>
            <a:r>
              <a:rPr lang="en-US" sz="1900" b="0" dirty="0" err="1"/>
              <a:t>t”,c</a:t>
            </a:r>
            <a:r>
              <a:rPr lang="en-US" sz="1900" b="0" dirty="0"/>
              <a:t>[</a:t>
            </a:r>
            <a:r>
              <a:rPr lang="en-US" sz="1900" b="0" dirty="0" err="1"/>
              <a:t>i</a:t>
            </a:r>
            <a:r>
              <a:rPr lang="en-US" sz="1900" b="0" dirty="0"/>
              <a:t>][j]);</a:t>
            </a:r>
          </a:p>
          <a:p>
            <a:pPr>
              <a:lnSpc>
                <a:spcPct val="80000"/>
              </a:lnSpc>
              <a:defRPr/>
            </a:pPr>
            <a:r>
              <a:rPr lang="en-US" sz="1900" b="0" dirty="0"/>
              <a:t>  }</a:t>
            </a:r>
          </a:p>
          <a:p>
            <a:pPr>
              <a:lnSpc>
                <a:spcPct val="80000"/>
              </a:lnSpc>
              <a:defRPr/>
            </a:pPr>
            <a:r>
              <a:rPr lang="en-US" sz="1900" b="0" dirty="0"/>
              <a:t>   </a:t>
            </a:r>
            <a:r>
              <a:rPr lang="en-US" sz="1900" b="0" dirty="0" err="1"/>
              <a:t>printf</a:t>
            </a:r>
            <a:r>
              <a:rPr lang="en-US" sz="1900" b="0" dirty="0"/>
              <a:t>(“\n”);	</a:t>
            </a:r>
          </a:p>
          <a:p>
            <a:pPr>
              <a:lnSpc>
                <a:spcPct val="80000"/>
              </a:lnSpc>
              <a:defRPr/>
            </a:pPr>
            <a:r>
              <a:rPr lang="en-US" sz="1900" b="0" dirty="0"/>
              <a:t> }</a:t>
            </a:r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r>
              <a:rPr lang="en-US" sz="1900" b="0" dirty="0" err="1"/>
              <a:t>getch</a:t>
            </a:r>
            <a:r>
              <a:rPr lang="en-US" sz="1900" b="0" dirty="0"/>
              <a:t>();</a:t>
            </a:r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r>
              <a:rPr lang="en-US" sz="1900" b="0" dirty="0"/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88E7-E5AE-4CA1-8318-B868C752DB66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458200" cy="715963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Arial" charset="0"/>
                <a:cs typeface="Arial" charset="0"/>
              </a:rPr>
              <a:t>//program to implement Matrix </a:t>
            </a:r>
            <a:endParaRPr lang="en-US" sz="4000" smtClean="0">
              <a:latin typeface="Arial" charset="0"/>
              <a:cs typeface="Arial" charset="0"/>
            </a:endParaRPr>
          </a:p>
        </p:txBody>
      </p:sp>
      <p:sp>
        <p:nvSpPr>
          <p:cNvPr id="73731" name="Rectangle 3"/>
          <p:cNvSpPr>
            <a:spLocks noGrp="1"/>
          </p:cNvSpPr>
          <p:nvPr>
            <p:ph type="body" idx="1"/>
          </p:nvPr>
        </p:nvSpPr>
        <p:spPr>
          <a:xfrm>
            <a:off x="152400" y="381000"/>
            <a:ext cx="8839200" cy="6248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1900" smtClean="0">
              <a:latin typeface="Arial" charset="0"/>
            </a:endParaRPr>
          </a:p>
        </p:txBody>
      </p:sp>
      <p:sp>
        <p:nvSpPr>
          <p:cNvPr id="73732" name="TextBox 3"/>
          <p:cNvSpPr txBox="1">
            <a:spLocks noChangeArrowheads="1"/>
          </p:cNvSpPr>
          <p:nvPr/>
        </p:nvSpPr>
        <p:spPr bwMode="auto">
          <a:xfrm>
            <a:off x="4495800" y="406400"/>
            <a:ext cx="4419600" cy="325438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900" b="0"/>
          </a:p>
        </p:txBody>
      </p:sp>
      <p:sp>
        <p:nvSpPr>
          <p:cNvPr id="73733" name="TextBox 4"/>
          <p:cNvSpPr txBox="1">
            <a:spLocks noChangeArrowheads="1"/>
          </p:cNvSpPr>
          <p:nvPr/>
        </p:nvSpPr>
        <p:spPr bwMode="auto">
          <a:xfrm>
            <a:off x="1676400" y="533400"/>
            <a:ext cx="2971800" cy="5908675"/>
          </a:xfrm>
          <a:prstGeom prst="rect">
            <a:avLst/>
          </a:prstGeom>
          <a:noFill/>
          <a:ln w="57150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u="sng"/>
              <a:t>OUTPUT</a:t>
            </a:r>
          </a:p>
          <a:p>
            <a:r>
              <a:rPr lang="en-US" sz="1800"/>
              <a:t>Enter values of Matrix A :</a:t>
            </a:r>
          </a:p>
          <a:p>
            <a:r>
              <a:rPr lang="en-US" sz="1800"/>
              <a:t>1</a:t>
            </a:r>
          </a:p>
          <a:p>
            <a:r>
              <a:rPr lang="en-US" sz="1800"/>
              <a:t>1</a:t>
            </a:r>
          </a:p>
          <a:p>
            <a:r>
              <a:rPr lang="en-US" sz="1800"/>
              <a:t>1</a:t>
            </a:r>
          </a:p>
          <a:p>
            <a:r>
              <a:rPr lang="en-US" sz="1800"/>
              <a:t>1</a:t>
            </a:r>
          </a:p>
          <a:p>
            <a:r>
              <a:rPr lang="en-US" sz="1800"/>
              <a:t>1</a:t>
            </a:r>
          </a:p>
          <a:p>
            <a:r>
              <a:rPr lang="en-US" sz="1800"/>
              <a:t>1</a:t>
            </a:r>
          </a:p>
          <a:p>
            <a:r>
              <a:rPr lang="en-US" sz="1800"/>
              <a:t>1</a:t>
            </a:r>
          </a:p>
          <a:p>
            <a:r>
              <a:rPr lang="en-US" sz="1800"/>
              <a:t>1</a:t>
            </a:r>
          </a:p>
          <a:p>
            <a:r>
              <a:rPr lang="en-US" sz="1800"/>
              <a:t>1 </a:t>
            </a:r>
          </a:p>
          <a:p>
            <a:r>
              <a:rPr lang="en-US" sz="1800"/>
              <a:t>Enter values of Matrix B :</a:t>
            </a:r>
          </a:p>
          <a:p>
            <a:r>
              <a:rPr lang="en-US" sz="1800"/>
              <a:t>1</a:t>
            </a:r>
          </a:p>
          <a:p>
            <a:r>
              <a:rPr lang="en-US" sz="1800"/>
              <a:t>1</a:t>
            </a:r>
          </a:p>
          <a:p>
            <a:r>
              <a:rPr lang="en-US" sz="1800"/>
              <a:t>1</a:t>
            </a:r>
          </a:p>
          <a:p>
            <a:r>
              <a:rPr lang="en-US" sz="1800"/>
              <a:t>1</a:t>
            </a:r>
          </a:p>
          <a:p>
            <a:r>
              <a:rPr lang="en-US" sz="1800"/>
              <a:t>1</a:t>
            </a:r>
          </a:p>
          <a:p>
            <a:r>
              <a:rPr lang="en-US" sz="1800"/>
              <a:t>1</a:t>
            </a:r>
          </a:p>
          <a:p>
            <a:r>
              <a:rPr lang="en-US" sz="1800"/>
              <a:t>1</a:t>
            </a:r>
          </a:p>
          <a:p>
            <a:r>
              <a:rPr lang="en-US" sz="1800"/>
              <a:t>1</a:t>
            </a:r>
          </a:p>
          <a:p>
            <a:r>
              <a:rPr lang="en-US" sz="1800"/>
              <a:t>1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4648200" y="2636838"/>
            <a:ext cx="2895600" cy="1477962"/>
          </a:xfrm>
          <a:prstGeom prst="rect">
            <a:avLst/>
          </a:prstGeom>
          <a:noFill/>
          <a:ln w="57150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u="sng" dirty="0"/>
              <a:t>OUTPUT</a:t>
            </a:r>
          </a:p>
          <a:p>
            <a:pPr>
              <a:defRPr/>
            </a:pPr>
            <a:r>
              <a:rPr lang="en-US" sz="1800" dirty="0"/>
              <a:t>Multiplied Matrix</a:t>
            </a:r>
          </a:p>
          <a:p>
            <a:pPr marL="342900" indent="-342900">
              <a:buFontTx/>
              <a:buAutoNum type="arabicPlain" startAt="2"/>
              <a:defRPr/>
            </a:pPr>
            <a:r>
              <a:rPr lang="en-US" sz="1800" b="0" dirty="0"/>
              <a:t> 4    6</a:t>
            </a:r>
          </a:p>
          <a:p>
            <a:pPr marL="342900" indent="-342900">
              <a:buFontTx/>
              <a:buAutoNum type="arabicPlain" startAt="8"/>
              <a:defRPr/>
            </a:pPr>
            <a:r>
              <a:rPr lang="en-US" sz="1800" b="0" dirty="0"/>
              <a:t>10  12</a:t>
            </a:r>
          </a:p>
          <a:p>
            <a:pPr marL="342900" indent="-342900">
              <a:defRPr/>
            </a:pPr>
            <a:r>
              <a:rPr lang="en-US" sz="1800" b="0" dirty="0"/>
              <a:t>14  16  18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88E7-E5AE-4CA1-8318-B868C752DB66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458200" cy="715963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Arial" charset="0"/>
                <a:cs typeface="Arial" charset="0"/>
              </a:rPr>
              <a:t>//program to find transpose of Matrix</a:t>
            </a:r>
            <a:endParaRPr lang="en-US" sz="4000" smtClean="0">
              <a:latin typeface="Arial" charset="0"/>
              <a:cs typeface="Arial" charset="0"/>
            </a:endParaRPr>
          </a:p>
        </p:txBody>
      </p:sp>
      <p:sp>
        <p:nvSpPr>
          <p:cNvPr id="74755" name="Rectangle 3"/>
          <p:cNvSpPr>
            <a:spLocks noGrp="1"/>
          </p:cNvSpPr>
          <p:nvPr>
            <p:ph type="body" idx="1"/>
          </p:nvPr>
        </p:nvSpPr>
        <p:spPr>
          <a:xfrm>
            <a:off x="152400" y="381000"/>
            <a:ext cx="8839200" cy="6248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#include&lt;</a:t>
            </a:r>
            <a:r>
              <a:rPr lang="en-US" sz="2000" dirty="0" err="1" smtClean="0">
                <a:latin typeface="Arial" charset="0"/>
              </a:rPr>
              <a:t>stdio.h</a:t>
            </a:r>
            <a:r>
              <a:rPr lang="en-US" sz="2000" dirty="0" smtClean="0">
                <a:latin typeface="Arial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#include&lt;</a:t>
            </a:r>
            <a:r>
              <a:rPr lang="en-US" sz="2000" dirty="0" err="1" smtClean="0">
                <a:latin typeface="Arial" charset="0"/>
              </a:rPr>
              <a:t>conio.h</a:t>
            </a:r>
            <a:r>
              <a:rPr lang="en-US" sz="2000" dirty="0" smtClean="0">
                <a:latin typeface="Arial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void main()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	</a:t>
            </a:r>
            <a:r>
              <a:rPr lang="en-US" sz="2000" dirty="0" err="1" smtClean="0">
                <a:latin typeface="Arial" charset="0"/>
              </a:rPr>
              <a:t>int</a:t>
            </a:r>
            <a:r>
              <a:rPr lang="en-US" sz="2000" dirty="0" smtClean="0">
                <a:latin typeface="Arial" charset="0"/>
              </a:rPr>
              <a:t> a[3][3],</a:t>
            </a:r>
            <a:r>
              <a:rPr lang="en-US" sz="2000" dirty="0" err="1" smtClean="0">
                <a:latin typeface="Arial" charset="0"/>
              </a:rPr>
              <a:t>i,j</a:t>
            </a:r>
            <a:r>
              <a:rPr lang="en-US" sz="2000" dirty="0" smtClean="0">
                <a:latin typeface="Arial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	</a:t>
            </a:r>
            <a:r>
              <a:rPr lang="en-US" sz="2000" dirty="0" err="1" smtClean="0">
                <a:latin typeface="Arial" charset="0"/>
              </a:rPr>
              <a:t>clrscr</a:t>
            </a:r>
            <a:r>
              <a:rPr lang="en-US" sz="2000" dirty="0" smtClean="0">
                <a:latin typeface="Arial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     </a:t>
            </a:r>
            <a:r>
              <a:rPr lang="en-US" sz="2000" dirty="0" err="1" smtClean="0">
                <a:latin typeface="Arial" charset="0"/>
              </a:rPr>
              <a:t>printf</a:t>
            </a:r>
            <a:r>
              <a:rPr lang="en-US" sz="2000" dirty="0" smtClean="0">
                <a:latin typeface="Arial" charset="0"/>
              </a:rPr>
              <a:t>(“Enter values in array : \n");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     for(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=0;i&lt;3;i++)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        for(j=0;j&lt;3;j++)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	   { 	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           </a:t>
            </a:r>
            <a:r>
              <a:rPr lang="en-US" sz="2000" dirty="0" err="1" smtClean="0">
                <a:latin typeface="Arial" charset="0"/>
              </a:rPr>
              <a:t>scanf</a:t>
            </a:r>
            <a:r>
              <a:rPr lang="en-US" sz="2000" dirty="0" smtClean="0">
                <a:latin typeface="Arial" charset="0"/>
              </a:rPr>
              <a:t>(“%</a:t>
            </a:r>
            <a:r>
              <a:rPr lang="en-US" sz="2000" dirty="0" err="1" smtClean="0">
                <a:latin typeface="Arial" charset="0"/>
              </a:rPr>
              <a:t>d”,&amp;a</a:t>
            </a:r>
            <a:r>
              <a:rPr lang="en-US" sz="2000" dirty="0" smtClean="0">
                <a:latin typeface="Arial" charset="0"/>
              </a:rPr>
              <a:t>[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][j]);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	   }	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     }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     </a:t>
            </a:r>
            <a:r>
              <a:rPr lang="en-US" sz="2000" dirty="0" err="1" smtClean="0">
                <a:latin typeface="Arial" charset="0"/>
              </a:rPr>
              <a:t>printf</a:t>
            </a:r>
            <a:r>
              <a:rPr lang="en-US" sz="2000" dirty="0" smtClean="0">
                <a:latin typeface="Arial" charset="0"/>
              </a:rPr>
              <a:t>(“\</a:t>
            </a:r>
            <a:r>
              <a:rPr lang="en-US" sz="2000" dirty="0" err="1" smtClean="0">
                <a:latin typeface="Arial" charset="0"/>
              </a:rPr>
              <a:t>nTranspose</a:t>
            </a:r>
            <a:r>
              <a:rPr lang="en-US" sz="2000" dirty="0" smtClean="0">
                <a:latin typeface="Arial" charset="0"/>
              </a:rPr>
              <a:t> of given Matrix : \n”);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	</a:t>
            </a:r>
            <a:endParaRPr lang="en-US" sz="2200" dirty="0" smtClean="0">
              <a:latin typeface="Arial" charset="0"/>
            </a:endParaRPr>
          </a:p>
        </p:txBody>
      </p:sp>
      <p:sp>
        <p:nvSpPr>
          <p:cNvPr id="74756" name="TextBox 3"/>
          <p:cNvSpPr txBox="1">
            <a:spLocks noChangeArrowheads="1"/>
          </p:cNvSpPr>
          <p:nvPr/>
        </p:nvSpPr>
        <p:spPr bwMode="auto">
          <a:xfrm>
            <a:off x="5105400" y="406400"/>
            <a:ext cx="3810000" cy="2308225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b="0"/>
              <a:t>for(i=0;i&lt;3;i++)  </a:t>
            </a:r>
          </a:p>
          <a:p>
            <a:pPr>
              <a:lnSpc>
                <a:spcPct val="80000"/>
              </a:lnSpc>
            </a:pPr>
            <a:r>
              <a:rPr lang="en-US" sz="2000" b="0"/>
              <a:t>{</a:t>
            </a:r>
          </a:p>
          <a:p>
            <a:pPr>
              <a:lnSpc>
                <a:spcPct val="80000"/>
              </a:lnSpc>
            </a:pPr>
            <a:r>
              <a:rPr lang="en-US" sz="2000" b="0"/>
              <a:t>  for(j=0;j&lt;3;j++)</a:t>
            </a:r>
          </a:p>
          <a:p>
            <a:pPr>
              <a:lnSpc>
                <a:spcPct val="80000"/>
              </a:lnSpc>
            </a:pPr>
            <a:r>
              <a:rPr lang="en-US" sz="2000" b="0"/>
              <a:t>  { 	</a:t>
            </a:r>
          </a:p>
          <a:p>
            <a:pPr>
              <a:lnSpc>
                <a:spcPct val="80000"/>
              </a:lnSpc>
            </a:pPr>
            <a:r>
              <a:rPr lang="en-US" sz="2000" b="0"/>
              <a:t>       printf(“%d\n”,i,j,a[j][i]);</a:t>
            </a:r>
          </a:p>
          <a:p>
            <a:pPr>
              <a:lnSpc>
                <a:spcPct val="80000"/>
              </a:lnSpc>
            </a:pPr>
            <a:r>
              <a:rPr lang="en-US" sz="2000" b="0"/>
              <a:t>  }	</a:t>
            </a:r>
          </a:p>
          <a:p>
            <a:pPr>
              <a:lnSpc>
                <a:spcPct val="80000"/>
              </a:lnSpc>
            </a:pPr>
            <a:r>
              <a:rPr lang="en-US" sz="2000" b="0"/>
              <a:t>}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000" b="0"/>
              <a:t> getch();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000" b="0"/>
              <a:t>}</a:t>
            </a:r>
          </a:p>
        </p:txBody>
      </p:sp>
      <p:sp>
        <p:nvSpPr>
          <p:cNvPr id="74757" name="TextBox 4"/>
          <p:cNvSpPr txBox="1">
            <a:spLocks noChangeArrowheads="1"/>
          </p:cNvSpPr>
          <p:nvPr/>
        </p:nvSpPr>
        <p:spPr bwMode="auto">
          <a:xfrm>
            <a:off x="5486400" y="2438400"/>
            <a:ext cx="3276600" cy="4246563"/>
          </a:xfrm>
          <a:prstGeom prst="rect">
            <a:avLst/>
          </a:prstGeom>
          <a:noFill/>
          <a:ln w="57150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u="sng"/>
              <a:t>OUTPUT</a:t>
            </a:r>
          </a:p>
          <a:p>
            <a:r>
              <a:rPr lang="en-US" sz="1800"/>
              <a:t>Enter values in array :</a:t>
            </a:r>
          </a:p>
          <a:p>
            <a:r>
              <a:rPr lang="en-US" sz="1800"/>
              <a:t>1</a:t>
            </a:r>
          </a:p>
          <a:p>
            <a:r>
              <a:rPr lang="en-US" sz="1800"/>
              <a:t>2</a:t>
            </a:r>
          </a:p>
          <a:p>
            <a:r>
              <a:rPr lang="en-US" sz="1800"/>
              <a:t>3</a:t>
            </a:r>
          </a:p>
          <a:p>
            <a:r>
              <a:rPr lang="en-US" sz="1800"/>
              <a:t>4</a:t>
            </a:r>
          </a:p>
          <a:p>
            <a:r>
              <a:rPr lang="en-US" sz="1800"/>
              <a:t>5</a:t>
            </a:r>
          </a:p>
          <a:p>
            <a:r>
              <a:rPr lang="en-US" sz="1800"/>
              <a:t>6</a:t>
            </a:r>
          </a:p>
          <a:p>
            <a:r>
              <a:rPr lang="en-US" sz="1800"/>
              <a:t>7</a:t>
            </a:r>
          </a:p>
          <a:p>
            <a:r>
              <a:rPr lang="en-US" sz="1800"/>
              <a:t>8</a:t>
            </a:r>
          </a:p>
          <a:p>
            <a:r>
              <a:rPr lang="en-US" sz="1800"/>
              <a:t>9</a:t>
            </a:r>
          </a:p>
          <a:p>
            <a:r>
              <a:rPr lang="en-US" sz="1800"/>
              <a:t>Transpose of given Matrix :  </a:t>
            </a:r>
          </a:p>
          <a:p>
            <a:r>
              <a:rPr lang="en-US" sz="1800"/>
              <a:t>1   4   7</a:t>
            </a:r>
          </a:p>
          <a:p>
            <a:r>
              <a:rPr lang="en-US" sz="1800"/>
              <a:t>2   5   8</a:t>
            </a:r>
          </a:p>
          <a:p>
            <a:r>
              <a:rPr lang="en-US" sz="1800"/>
              <a:t>3   6   9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88E7-E5AE-4CA1-8318-B868C752DB66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Array</a:t>
            </a:r>
          </a:p>
        </p:txBody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 algn="just" eaLnBrk="1" hangingPunct="1"/>
            <a:r>
              <a:rPr lang="en-US" smtClean="0">
                <a:latin typeface="Arial" charset="0"/>
              </a:rPr>
              <a:t>It is a collection of elements of same data type, that are referenced by a common name</a:t>
            </a:r>
          </a:p>
          <a:p>
            <a:pPr eaLnBrk="1" hangingPunct="1">
              <a:buFont typeface="Arial" charset="0"/>
              <a:buNone/>
            </a:pPr>
            <a:endParaRPr lang="en-US" smtClean="0">
              <a:latin typeface="Arial" charset="0"/>
            </a:endParaRPr>
          </a:p>
          <a:p>
            <a:pPr eaLnBrk="1" hangingPunct="1"/>
            <a:r>
              <a:rPr lang="en-US" smtClean="0">
                <a:latin typeface="Arial" charset="0"/>
              </a:rPr>
              <a:t>Types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One-Dimensional array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Two-Dimensional array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 Multi-Dimensional array</a:t>
            </a:r>
          </a:p>
          <a:p>
            <a:pPr eaLnBrk="1" hangingPunct="1">
              <a:buFont typeface="Arial" charset="0"/>
              <a:buNone/>
            </a:pPr>
            <a:endParaRPr lang="en-US" sz="360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88E7-E5AE-4CA1-8318-B868C752DB6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3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Arial" pitchFamily="34" charset="0"/>
                <a:cs typeface="Arial" pitchFamily="34" charset="0"/>
              </a:rPr>
              <a:t>Strings</a:t>
            </a:r>
          </a:p>
        </p:txBody>
      </p:sp>
      <p:sp>
        <p:nvSpPr>
          <p:cNvPr id="83971" name="Rectangle 3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8534400" cy="5334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2400" b="1" dirty="0" smtClean="0">
                <a:latin typeface="Arial" charset="0"/>
              </a:rPr>
              <a:t>Handling of Character Strings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400" b="1" dirty="0" smtClean="0">
                <a:latin typeface="Arial" charset="0"/>
              </a:rPr>
              <a:t>Syntax: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400" dirty="0" smtClean="0">
                <a:latin typeface="Arial" charset="0"/>
              </a:rPr>
              <a:t>     char </a:t>
            </a:r>
            <a:r>
              <a:rPr lang="en-US" sz="2400" dirty="0" err="1" smtClean="0">
                <a:latin typeface="Arial" charset="0"/>
              </a:rPr>
              <a:t>var_name</a:t>
            </a:r>
            <a:r>
              <a:rPr lang="en-US" sz="2400" smtClean="0">
                <a:latin typeface="Arial" charset="0"/>
              </a:rPr>
              <a:t>[size]=“</a:t>
            </a:r>
            <a:r>
              <a:rPr lang="en-US" sz="2400" dirty="0" smtClean="0">
                <a:latin typeface="Arial" charset="0"/>
              </a:rPr>
              <a:t>String”;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400" dirty="0" smtClean="0">
                <a:latin typeface="Arial" charset="0"/>
              </a:rPr>
              <a:t>     Example</a:t>
            </a:r>
            <a:endParaRPr lang="en-US" sz="2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2400" dirty="0" smtClean="0">
                <a:latin typeface="Arial" charset="0"/>
              </a:rPr>
              <a:t>           char a[6]=“</a:t>
            </a:r>
            <a:r>
              <a:rPr lang="en-US" sz="2400" dirty="0" err="1" smtClean="0">
                <a:latin typeface="Arial" charset="0"/>
              </a:rPr>
              <a:t>Cse</a:t>
            </a:r>
            <a:r>
              <a:rPr lang="en-US" sz="2400" dirty="0" smtClean="0">
                <a:latin typeface="Arial" charset="0"/>
              </a:rPr>
              <a:t>”;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>
                <a:latin typeface="Arial" charset="0"/>
              </a:rPr>
              <a:t>#include&lt;</a:t>
            </a:r>
            <a:r>
              <a:rPr lang="en-US" sz="2400" dirty="0" err="1" smtClean="0">
                <a:latin typeface="Arial" charset="0"/>
              </a:rPr>
              <a:t>stdio.h</a:t>
            </a:r>
            <a:r>
              <a:rPr lang="en-US" sz="2400" dirty="0" smtClean="0">
                <a:latin typeface="Arial" charset="0"/>
              </a:rPr>
              <a:t>&gt;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>
                <a:latin typeface="Arial" charset="0"/>
              </a:rPr>
              <a:t>#include&lt;</a:t>
            </a:r>
            <a:r>
              <a:rPr lang="en-US" sz="2400" dirty="0" err="1" smtClean="0">
                <a:latin typeface="Arial" charset="0"/>
              </a:rPr>
              <a:t>conio.h</a:t>
            </a:r>
            <a:r>
              <a:rPr lang="en-US" sz="2400" dirty="0" smtClean="0">
                <a:latin typeface="Arial" charset="0"/>
              </a:rPr>
              <a:t>&gt;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>
                <a:latin typeface="Arial" charset="0"/>
              </a:rPr>
              <a:t>void main()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>
                <a:latin typeface="Arial" charset="0"/>
              </a:rPr>
              <a:t>{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>
                <a:latin typeface="Arial" charset="0"/>
              </a:rPr>
              <a:t>	 char a[6];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>
                <a:latin typeface="Arial" charset="0"/>
              </a:rPr>
              <a:t>	 </a:t>
            </a:r>
            <a:r>
              <a:rPr lang="en-US" sz="2400" dirty="0" err="1" smtClean="0">
                <a:latin typeface="Arial" charset="0"/>
              </a:rPr>
              <a:t>clrscr</a:t>
            </a:r>
            <a:r>
              <a:rPr lang="en-US" sz="2400" dirty="0" smtClean="0">
                <a:latin typeface="Arial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>
                <a:latin typeface="Arial" charset="0"/>
              </a:rPr>
              <a:t>	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printf</a:t>
            </a:r>
            <a:r>
              <a:rPr lang="en-US" sz="2400" dirty="0" smtClean="0">
                <a:latin typeface="Arial" charset="0"/>
              </a:rPr>
              <a:t>(“Enter a string : “);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>
                <a:latin typeface="Arial" charset="0"/>
              </a:rPr>
              <a:t>	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scanf</a:t>
            </a:r>
            <a:r>
              <a:rPr lang="en-US" sz="2400" dirty="0" smtClean="0">
                <a:latin typeface="Arial" charset="0"/>
              </a:rPr>
              <a:t>(“%</a:t>
            </a:r>
            <a:r>
              <a:rPr lang="en-US" sz="2400" dirty="0" err="1" smtClean="0">
                <a:latin typeface="Arial" charset="0"/>
              </a:rPr>
              <a:t>s”,a</a:t>
            </a:r>
            <a:r>
              <a:rPr lang="en-US" sz="2400" dirty="0" smtClean="0">
                <a:latin typeface="Arial" charset="0"/>
              </a:rPr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>
                <a:latin typeface="Arial" charset="0"/>
              </a:rPr>
              <a:t>	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printf</a:t>
            </a:r>
            <a:r>
              <a:rPr lang="en-US" sz="2400" dirty="0" smtClean="0">
                <a:latin typeface="Arial" charset="0"/>
              </a:rPr>
              <a:t>(“Your String is : %</a:t>
            </a:r>
            <a:r>
              <a:rPr lang="en-US" sz="2400" dirty="0" err="1" smtClean="0">
                <a:latin typeface="Arial" charset="0"/>
              </a:rPr>
              <a:t>s”,a</a:t>
            </a:r>
            <a:r>
              <a:rPr lang="en-US" sz="2400" dirty="0" smtClean="0">
                <a:latin typeface="Arial" charset="0"/>
              </a:rPr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>
                <a:latin typeface="Arial" charset="0"/>
              </a:rPr>
              <a:t>	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getch</a:t>
            </a:r>
            <a:r>
              <a:rPr lang="en-US" sz="2400" dirty="0" smtClean="0">
                <a:latin typeface="Arial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>
                <a:latin typeface="Arial" charset="0"/>
              </a:rPr>
              <a:t>}</a:t>
            </a: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357686" y="2438400"/>
            <a:ext cx="4252914" cy="1200329"/>
          </a:xfrm>
          <a:prstGeom prst="rect">
            <a:avLst/>
          </a:prstGeom>
          <a:noFill/>
          <a:ln w="57150">
            <a:solidFill>
              <a:srgbClr val="FF006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OUTPUT</a:t>
            </a:r>
          </a:p>
          <a:p>
            <a:r>
              <a:rPr lang="en-US" sz="2400" b="0" dirty="0">
                <a:latin typeface="Arial" pitchFamily="34" charset="0"/>
                <a:cs typeface="Arial" pitchFamily="34" charset="0"/>
              </a:rPr>
              <a:t>Enter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>
                <a:latin typeface="Arial" pitchFamily="34" charset="0"/>
                <a:cs typeface="Arial" pitchFamily="34" charset="0"/>
              </a:rPr>
              <a:t>string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b="0" dirty="0" err="1" smtClean="0">
                <a:latin typeface="Arial" pitchFamily="34" charset="0"/>
                <a:cs typeface="Arial" pitchFamily="34" charset="0"/>
              </a:rPr>
              <a:t>cse</a:t>
            </a:r>
            <a:endParaRPr lang="en-US" sz="2400" b="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Your String is : 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cse</a:t>
            </a:r>
            <a:endParaRPr lang="en-US" sz="24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88E7-E5AE-4CA1-8318-B868C752DB66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3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Arial" pitchFamily="34" charset="0"/>
                <a:cs typeface="Arial" pitchFamily="34" charset="0"/>
              </a:rPr>
              <a:t>String Functions</a:t>
            </a:r>
          </a:p>
        </p:txBody>
      </p:sp>
      <p:sp>
        <p:nvSpPr>
          <p:cNvPr id="83971" name="Rectangle 3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85344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dirty="0" err="1" smtClean="0">
                <a:latin typeface="Arial" charset="0"/>
              </a:rPr>
              <a:t>strlen</a:t>
            </a:r>
            <a:r>
              <a:rPr lang="en-US" sz="2800" b="1" dirty="0" smtClean="0">
                <a:latin typeface="Arial" charset="0"/>
              </a:rPr>
              <a:t>()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dirty="0" smtClean="0">
                <a:latin typeface="Arial" charset="0"/>
              </a:rPr>
              <a:t>		It is used to find the length of the string.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b="1" i="1" dirty="0" smtClean="0">
                <a:latin typeface="Arial" charset="0"/>
              </a:rPr>
              <a:t>	</a:t>
            </a:r>
            <a:r>
              <a:rPr lang="en-US" sz="2800" i="1" dirty="0" smtClean="0">
                <a:latin typeface="Arial" charset="0"/>
              </a:rPr>
              <a:t>syntax:</a:t>
            </a:r>
            <a:r>
              <a:rPr lang="en-US" sz="2800" dirty="0" smtClean="0">
                <a:latin typeface="Arial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dirty="0" smtClean="0">
                <a:latin typeface="Arial" charset="0"/>
              </a:rPr>
              <a:t>		</a:t>
            </a:r>
            <a:r>
              <a:rPr lang="en-US" sz="2800" dirty="0" err="1" smtClean="0">
                <a:latin typeface="Arial" charset="0"/>
              </a:rPr>
              <a:t>strlen</a:t>
            </a:r>
            <a:r>
              <a:rPr lang="en-US" sz="2800" dirty="0" smtClean="0">
                <a:latin typeface="Arial" charset="0"/>
              </a:rPr>
              <a:t>(string)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dirty="0" err="1" smtClean="0">
                <a:latin typeface="Arial" charset="0"/>
              </a:rPr>
              <a:t>strcpy</a:t>
            </a:r>
            <a:r>
              <a:rPr lang="en-US" sz="2800" b="1" dirty="0" smtClean="0">
                <a:latin typeface="Arial" charset="0"/>
              </a:rPr>
              <a:t>()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US" dirty="0" smtClean="0">
                <a:latin typeface="Arial" charset="0"/>
              </a:rPr>
              <a:t>		It is used to copy one string to another.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b="1" i="1" dirty="0" smtClean="0">
                <a:latin typeface="Arial" charset="0"/>
              </a:rPr>
              <a:t>	</a:t>
            </a:r>
            <a:r>
              <a:rPr lang="en-US" sz="2800" i="1" dirty="0" smtClean="0">
                <a:latin typeface="Arial" charset="0"/>
              </a:rPr>
              <a:t>syntax:</a:t>
            </a:r>
            <a:r>
              <a:rPr lang="en-US" sz="2800" dirty="0" smtClean="0">
                <a:latin typeface="Arial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dirty="0" smtClean="0">
                <a:latin typeface="Arial" charset="0"/>
              </a:rPr>
              <a:t>		</a:t>
            </a:r>
            <a:r>
              <a:rPr lang="en-US" sz="2800" dirty="0" err="1" smtClean="0">
                <a:latin typeface="Arial" charset="0"/>
              </a:rPr>
              <a:t>strcpy</a:t>
            </a:r>
            <a:r>
              <a:rPr lang="en-US" sz="2800" dirty="0" smtClean="0">
                <a:latin typeface="Arial" charset="0"/>
              </a:rPr>
              <a:t>(string1,string2)</a:t>
            </a:r>
            <a:endParaRPr lang="en-US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b="1" dirty="0" err="1" smtClean="0">
                <a:latin typeface="Arial" charset="0"/>
              </a:rPr>
              <a:t>strcat</a:t>
            </a:r>
            <a:r>
              <a:rPr lang="en-US" sz="2800" b="1" dirty="0" smtClean="0">
                <a:latin typeface="Arial" charset="0"/>
              </a:rPr>
              <a:t>()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dirty="0" smtClean="0">
                <a:latin typeface="Arial" charset="0"/>
              </a:rPr>
              <a:t>		It is used to combine two strings.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b="1" i="1" dirty="0" smtClean="0">
                <a:latin typeface="Arial" charset="0"/>
              </a:rPr>
              <a:t>	</a:t>
            </a:r>
            <a:r>
              <a:rPr lang="en-US" sz="2800" i="1" dirty="0" smtClean="0">
                <a:latin typeface="Arial" charset="0"/>
              </a:rPr>
              <a:t>syntax:</a:t>
            </a:r>
            <a:r>
              <a:rPr lang="en-US" sz="2800" dirty="0" smtClean="0">
                <a:latin typeface="Arial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dirty="0" smtClean="0">
                <a:latin typeface="Arial" charset="0"/>
              </a:rPr>
              <a:t>		</a:t>
            </a:r>
            <a:r>
              <a:rPr lang="en-US" sz="2800" dirty="0" err="1" smtClean="0">
                <a:latin typeface="Arial" charset="0"/>
              </a:rPr>
              <a:t>strcat</a:t>
            </a:r>
            <a:r>
              <a:rPr lang="en-US" sz="2800" dirty="0" smtClean="0">
                <a:latin typeface="Arial" charset="0"/>
              </a:rPr>
              <a:t>(string1,string2)</a:t>
            </a:r>
            <a:endParaRPr lang="en-US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8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8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8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8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88E7-E5AE-4CA1-8318-B868C752DB66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3"/>
          <p:cNvSpPr>
            <a:spLocks noGrp="1"/>
          </p:cNvSpPr>
          <p:nvPr>
            <p:ph type="body" idx="1"/>
          </p:nvPr>
        </p:nvSpPr>
        <p:spPr>
          <a:xfrm>
            <a:off x="457200" y="228600"/>
            <a:ext cx="8229600" cy="6324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dirty="0" err="1" smtClean="0">
                <a:latin typeface="Arial" charset="0"/>
              </a:rPr>
              <a:t>strcmp</a:t>
            </a:r>
            <a:r>
              <a:rPr lang="en-US" sz="2400" b="1" dirty="0" smtClean="0">
                <a:latin typeface="Arial" charset="0"/>
              </a:rPr>
              <a:t>()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		It is used to compare two strings.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	syntax: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		</a:t>
            </a:r>
            <a:r>
              <a:rPr lang="en-US" sz="2400" dirty="0" err="1" smtClean="0">
                <a:latin typeface="Arial" charset="0"/>
              </a:rPr>
              <a:t>strcmp</a:t>
            </a:r>
            <a:r>
              <a:rPr lang="en-US" sz="2400" dirty="0" smtClean="0">
                <a:latin typeface="Arial" charset="0"/>
              </a:rPr>
              <a:t>(string1,string2)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Returns 0 if two strings are equal.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dirty="0" err="1" smtClean="0">
                <a:latin typeface="Arial" charset="0"/>
              </a:rPr>
              <a:t>strrev</a:t>
            </a:r>
            <a:r>
              <a:rPr lang="en-US" sz="2400" b="1" dirty="0" smtClean="0">
                <a:latin typeface="Arial" charset="0"/>
              </a:rPr>
              <a:t>()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		 It used to reverse a string.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	syntax: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		</a:t>
            </a:r>
            <a:r>
              <a:rPr lang="en-US" sz="2400" dirty="0" err="1" smtClean="0">
                <a:latin typeface="Arial" charset="0"/>
              </a:rPr>
              <a:t>strrev</a:t>
            </a:r>
            <a:r>
              <a:rPr lang="en-US" sz="2400" dirty="0" smtClean="0">
                <a:latin typeface="Arial" charset="0"/>
              </a:rPr>
              <a:t>(string)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dirty="0" err="1" smtClean="0">
                <a:latin typeface="Arial" charset="0"/>
              </a:rPr>
              <a:t>strlwr</a:t>
            </a:r>
            <a:r>
              <a:rPr lang="en-US" sz="2400" b="1" dirty="0" smtClean="0">
                <a:latin typeface="Arial" charset="0"/>
              </a:rPr>
              <a:t>(), </a:t>
            </a:r>
            <a:r>
              <a:rPr lang="en-US" sz="2400" b="1" dirty="0" err="1" smtClean="0">
                <a:latin typeface="Arial" charset="0"/>
              </a:rPr>
              <a:t>strupr</a:t>
            </a:r>
            <a:r>
              <a:rPr lang="en-US" sz="2400" b="1" dirty="0" smtClean="0">
                <a:latin typeface="Arial" charset="0"/>
              </a:rPr>
              <a:t>()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		It used to change the case of a string.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	syntax: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		</a:t>
            </a:r>
            <a:r>
              <a:rPr lang="en-US" sz="2400" dirty="0" err="1" smtClean="0">
                <a:latin typeface="Arial" charset="0"/>
              </a:rPr>
              <a:t>strlwr</a:t>
            </a:r>
            <a:r>
              <a:rPr lang="en-US" sz="2400" dirty="0" smtClean="0">
                <a:latin typeface="Arial" charset="0"/>
              </a:rPr>
              <a:t>(string)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		</a:t>
            </a:r>
            <a:r>
              <a:rPr lang="en-US" sz="2400" dirty="0" err="1" smtClean="0">
                <a:latin typeface="Arial" charset="0"/>
              </a:rPr>
              <a:t>strupr</a:t>
            </a:r>
            <a:r>
              <a:rPr lang="en-US" sz="2400" dirty="0" smtClean="0">
                <a:latin typeface="Arial" charset="0"/>
              </a:rPr>
              <a:t>(string)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88E7-E5AE-4CA1-8318-B868C752DB66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39763"/>
          </a:xfrm>
        </p:spPr>
        <p:txBody>
          <a:bodyPr>
            <a:normAutofit fontScale="90000"/>
          </a:bodyPr>
          <a:lstStyle/>
          <a:p>
            <a:pPr algn="l" eaLnBrk="1" hangingPunct="1">
              <a:lnSpc>
                <a:spcPct val="80000"/>
              </a:lnSpc>
            </a:pPr>
            <a:r>
              <a:rPr lang="en-US" sz="2200" b="1" dirty="0" err="1" smtClean="0">
                <a:latin typeface="Arial" charset="0"/>
              </a:rPr>
              <a:t>strlen</a:t>
            </a:r>
            <a:r>
              <a:rPr lang="en-US" sz="2200" b="1" dirty="0" smtClean="0">
                <a:latin typeface="Arial" charset="0"/>
              </a:rPr>
              <a:t>()</a:t>
            </a:r>
            <a:br>
              <a:rPr lang="en-US" sz="2200" b="1" dirty="0" smtClean="0">
                <a:latin typeface="Arial" charset="0"/>
              </a:rPr>
            </a:br>
            <a:r>
              <a:rPr lang="en-US" sz="2200" dirty="0" smtClean="0">
                <a:latin typeface="Arial" charset="0"/>
              </a:rPr>
              <a:t>		It is used to find the length of the string.</a:t>
            </a:r>
            <a:br>
              <a:rPr lang="en-US" sz="2200" dirty="0" smtClean="0">
                <a:latin typeface="Arial" charset="0"/>
              </a:rPr>
            </a:br>
            <a:r>
              <a:rPr lang="en-US" sz="2200" b="1" i="1" dirty="0" smtClean="0">
                <a:latin typeface="Arial" charset="0"/>
              </a:rPr>
              <a:t>	             </a:t>
            </a:r>
            <a:r>
              <a:rPr lang="en-US" sz="2200" i="1" dirty="0" smtClean="0">
                <a:latin typeface="Arial" charset="0"/>
              </a:rPr>
              <a:t>syntax:</a:t>
            </a:r>
            <a:r>
              <a:rPr lang="en-US" sz="2200" dirty="0" smtClean="0">
                <a:latin typeface="Arial" charset="0"/>
              </a:rPr>
              <a:t> </a:t>
            </a:r>
            <a:br>
              <a:rPr lang="en-US" sz="2200" dirty="0" smtClean="0">
                <a:latin typeface="Arial" charset="0"/>
              </a:rPr>
            </a:br>
            <a:r>
              <a:rPr lang="en-US" sz="2200" dirty="0" smtClean="0">
                <a:latin typeface="Arial" charset="0"/>
              </a:rPr>
              <a:t>		</a:t>
            </a:r>
            <a:r>
              <a:rPr lang="en-US" sz="2200" dirty="0" err="1" smtClean="0">
                <a:latin typeface="Arial" charset="0"/>
              </a:rPr>
              <a:t>strlen</a:t>
            </a:r>
            <a:r>
              <a:rPr lang="en-US" sz="2200" dirty="0" smtClean="0">
                <a:latin typeface="Arial" charset="0"/>
              </a:rPr>
              <a:t>(string)</a:t>
            </a:r>
            <a:br>
              <a:rPr lang="en-US" sz="2200" dirty="0" smtClean="0">
                <a:latin typeface="Arial" charset="0"/>
              </a:rPr>
            </a:br>
            <a:endParaRPr lang="en-US" sz="2200" dirty="0" smtClean="0"/>
          </a:p>
        </p:txBody>
      </p:sp>
      <p:sp>
        <p:nvSpPr>
          <p:cNvPr id="88067" name="Rectangle 3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5943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#include&lt;</a:t>
            </a:r>
            <a:r>
              <a:rPr lang="en-US" sz="2200" dirty="0" err="1" smtClean="0">
                <a:latin typeface="Arial" charset="0"/>
              </a:rPr>
              <a:t>stdio.h</a:t>
            </a:r>
            <a:r>
              <a:rPr lang="en-US" sz="2200" dirty="0" smtClean="0">
                <a:latin typeface="Arial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#include&lt;</a:t>
            </a:r>
            <a:r>
              <a:rPr lang="en-US" sz="2200" dirty="0" err="1" smtClean="0">
                <a:latin typeface="Arial" charset="0"/>
              </a:rPr>
              <a:t>conio.h</a:t>
            </a:r>
            <a:r>
              <a:rPr lang="en-US" sz="2200" dirty="0" smtClean="0">
                <a:latin typeface="Arial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#include&lt;</a:t>
            </a:r>
            <a:r>
              <a:rPr lang="en-US" sz="2200" dirty="0" err="1" smtClean="0">
                <a:latin typeface="Arial" charset="0"/>
              </a:rPr>
              <a:t>string.h</a:t>
            </a:r>
            <a:r>
              <a:rPr lang="en-US" sz="2200" dirty="0" smtClean="0">
                <a:latin typeface="Arial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void main()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 char a[]="college";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 </a:t>
            </a:r>
            <a:r>
              <a:rPr lang="en-US" sz="2200" dirty="0" err="1" smtClean="0">
                <a:latin typeface="Arial" charset="0"/>
              </a:rPr>
              <a:t>int</a:t>
            </a:r>
            <a:r>
              <a:rPr lang="en-US" sz="2200" dirty="0" smtClean="0">
                <a:latin typeface="Arial" charset="0"/>
              </a:rPr>
              <a:t> b;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 </a:t>
            </a:r>
            <a:r>
              <a:rPr lang="en-US" sz="2200" dirty="0" err="1" smtClean="0">
                <a:latin typeface="Arial" charset="0"/>
              </a:rPr>
              <a:t>clrscr</a:t>
            </a:r>
            <a:r>
              <a:rPr lang="en-US" sz="2200" dirty="0" smtClean="0">
                <a:latin typeface="Arial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 b=</a:t>
            </a:r>
            <a:r>
              <a:rPr lang="en-US" sz="2200" dirty="0" err="1" smtClean="0">
                <a:latin typeface="Arial" charset="0"/>
              </a:rPr>
              <a:t>strlen</a:t>
            </a:r>
            <a:r>
              <a:rPr lang="en-US" sz="2200" dirty="0" smtClean="0">
                <a:latin typeface="Arial" charset="0"/>
              </a:rPr>
              <a:t>(a);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 </a:t>
            </a:r>
            <a:r>
              <a:rPr lang="en-US" sz="2200" dirty="0" err="1" smtClean="0">
                <a:latin typeface="Arial" charset="0"/>
              </a:rPr>
              <a:t>printf</a:t>
            </a:r>
            <a:r>
              <a:rPr lang="en-US" sz="2200" dirty="0" smtClean="0">
                <a:latin typeface="Arial" charset="0"/>
              </a:rPr>
              <a:t>("\</a:t>
            </a:r>
            <a:r>
              <a:rPr lang="en-US" sz="2200" dirty="0" err="1" smtClean="0">
                <a:latin typeface="Arial" charset="0"/>
              </a:rPr>
              <a:t>nThe</a:t>
            </a:r>
            <a:r>
              <a:rPr lang="en-US" sz="2200" dirty="0" smtClean="0">
                <a:latin typeface="Arial" charset="0"/>
              </a:rPr>
              <a:t> length of the string is  %</a:t>
            </a:r>
            <a:r>
              <a:rPr lang="en-US" sz="2200" dirty="0" err="1" smtClean="0">
                <a:latin typeface="Arial" charset="0"/>
              </a:rPr>
              <a:t>d",b</a:t>
            </a:r>
            <a:r>
              <a:rPr lang="en-US" sz="2200" dirty="0" smtClean="0">
                <a:latin typeface="Arial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 </a:t>
            </a:r>
            <a:r>
              <a:rPr lang="en-US" sz="2200" dirty="0" err="1" smtClean="0">
                <a:latin typeface="Arial" charset="0"/>
              </a:rPr>
              <a:t>getch</a:t>
            </a:r>
            <a:r>
              <a:rPr lang="en-US" sz="2200" dirty="0" smtClean="0">
                <a:latin typeface="Arial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2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b="1" dirty="0" smtClean="0">
                <a:latin typeface="Arial" charset="0"/>
              </a:rPr>
              <a:t>Output: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The length of the string is  7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2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88E7-E5AE-4CA1-8318-B868C752DB66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/>
          </p:cNvSpPr>
          <p:nvPr>
            <p:ph type="title"/>
          </p:nvPr>
        </p:nvSpPr>
        <p:spPr>
          <a:xfrm>
            <a:off x="457200" y="579437"/>
            <a:ext cx="8229600" cy="639763"/>
          </a:xfrm>
        </p:spPr>
        <p:txBody>
          <a:bodyPr>
            <a:normAutofit fontScale="90000"/>
          </a:bodyPr>
          <a:lstStyle/>
          <a:p>
            <a:pPr algn="l" eaLnBrk="1" hangingPunct="1">
              <a:lnSpc>
                <a:spcPct val="80000"/>
              </a:lnSpc>
            </a:pPr>
            <a:r>
              <a:rPr lang="en-US" sz="2200" b="1" dirty="0" err="1" smtClean="0">
                <a:latin typeface="Arial" charset="0"/>
              </a:rPr>
              <a:t>strcpy</a:t>
            </a:r>
            <a:r>
              <a:rPr lang="en-US" sz="2200" b="1" dirty="0" smtClean="0">
                <a:latin typeface="Arial" charset="0"/>
              </a:rPr>
              <a:t>()</a:t>
            </a:r>
            <a:br>
              <a:rPr lang="en-US" sz="2200" b="1" dirty="0" smtClean="0">
                <a:latin typeface="Arial" charset="0"/>
              </a:rPr>
            </a:br>
            <a:r>
              <a:rPr lang="en-US" sz="2200" dirty="0" smtClean="0">
                <a:latin typeface="Arial" charset="0"/>
              </a:rPr>
              <a:t>		It is used to copy one string to another.</a:t>
            </a:r>
            <a:br>
              <a:rPr lang="en-US" sz="2200" dirty="0" smtClean="0">
                <a:latin typeface="Arial" charset="0"/>
              </a:rPr>
            </a:br>
            <a:r>
              <a:rPr lang="en-US" sz="2200" b="1" i="1" dirty="0" smtClean="0">
                <a:latin typeface="Arial" charset="0"/>
              </a:rPr>
              <a:t>	</a:t>
            </a:r>
            <a:r>
              <a:rPr lang="en-US" sz="2200" i="1" dirty="0" smtClean="0">
                <a:latin typeface="Arial" charset="0"/>
              </a:rPr>
              <a:t>syntax:</a:t>
            </a:r>
            <a:r>
              <a:rPr lang="en-US" sz="2200" dirty="0" smtClean="0">
                <a:latin typeface="Arial" charset="0"/>
              </a:rPr>
              <a:t> </a:t>
            </a:r>
            <a:br>
              <a:rPr lang="en-US" sz="2200" dirty="0" smtClean="0">
                <a:latin typeface="Arial" charset="0"/>
              </a:rPr>
            </a:br>
            <a:r>
              <a:rPr lang="en-US" sz="2200" dirty="0" smtClean="0">
                <a:latin typeface="Arial" charset="0"/>
              </a:rPr>
              <a:t>		</a:t>
            </a:r>
            <a:r>
              <a:rPr lang="en-US" sz="2200" dirty="0" err="1" smtClean="0">
                <a:latin typeface="Arial" charset="0"/>
              </a:rPr>
              <a:t>strcpy</a:t>
            </a:r>
            <a:r>
              <a:rPr lang="en-US" sz="2200" dirty="0" smtClean="0">
                <a:latin typeface="Arial" charset="0"/>
              </a:rPr>
              <a:t>(string1,string2)</a:t>
            </a:r>
            <a:br>
              <a:rPr lang="en-US" sz="2200" dirty="0" smtClean="0">
                <a:latin typeface="Arial" charset="0"/>
              </a:rPr>
            </a:br>
            <a:endParaRPr lang="en-US" sz="2200" dirty="0" smtClean="0"/>
          </a:p>
        </p:txBody>
      </p:sp>
      <p:sp>
        <p:nvSpPr>
          <p:cNvPr id="89091" name="Rectangle 3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50593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#include&lt;</a:t>
            </a:r>
            <a:r>
              <a:rPr lang="en-US" sz="2200" dirty="0" err="1" smtClean="0">
                <a:latin typeface="Arial" charset="0"/>
              </a:rPr>
              <a:t>stdio.h</a:t>
            </a:r>
            <a:r>
              <a:rPr lang="en-US" sz="2200" dirty="0" smtClean="0">
                <a:latin typeface="Arial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#include&lt;</a:t>
            </a:r>
            <a:r>
              <a:rPr lang="en-US" sz="2200" dirty="0" err="1" smtClean="0">
                <a:latin typeface="Arial" charset="0"/>
              </a:rPr>
              <a:t>conio.h</a:t>
            </a:r>
            <a:r>
              <a:rPr lang="en-US" sz="2200" dirty="0" smtClean="0">
                <a:latin typeface="Arial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#include&lt;</a:t>
            </a:r>
            <a:r>
              <a:rPr lang="en-US" sz="2200" dirty="0" err="1" smtClean="0">
                <a:latin typeface="Arial" charset="0"/>
              </a:rPr>
              <a:t>string.h</a:t>
            </a:r>
            <a:r>
              <a:rPr lang="en-US" sz="2200" dirty="0" smtClean="0">
                <a:latin typeface="Arial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void main()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 char a[]=“</a:t>
            </a:r>
            <a:r>
              <a:rPr lang="en-US" sz="2200" dirty="0" err="1" smtClean="0">
                <a:latin typeface="Arial" charset="0"/>
              </a:rPr>
              <a:t>Cse</a:t>
            </a:r>
            <a:r>
              <a:rPr lang="en-US" sz="2200" dirty="0" smtClean="0">
                <a:latin typeface="Arial" charset="0"/>
              </a:rPr>
              <a:t>";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 char b[]="Dept";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 </a:t>
            </a:r>
            <a:r>
              <a:rPr lang="en-US" sz="2200" dirty="0" err="1" smtClean="0">
                <a:latin typeface="Arial" charset="0"/>
              </a:rPr>
              <a:t>clrscr</a:t>
            </a:r>
            <a:r>
              <a:rPr lang="en-US" sz="2200" dirty="0" smtClean="0">
                <a:latin typeface="Arial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 </a:t>
            </a:r>
            <a:r>
              <a:rPr lang="en-US" sz="2200" dirty="0" err="1" smtClean="0">
                <a:latin typeface="Arial" charset="0"/>
              </a:rPr>
              <a:t>strcpy</a:t>
            </a:r>
            <a:r>
              <a:rPr lang="en-US" sz="2200" dirty="0" smtClean="0">
                <a:latin typeface="Arial" charset="0"/>
              </a:rPr>
              <a:t>(</a:t>
            </a:r>
            <a:r>
              <a:rPr lang="en-US" sz="2200" dirty="0" err="1" smtClean="0">
                <a:latin typeface="Arial" charset="0"/>
              </a:rPr>
              <a:t>a,b</a:t>
            </a:r>
            <a:r>
              <a:rPr lang="en-US" sz="2200" dirty="0" smtClean="0">
                <a:latin typeface="Arial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 </a:t>
            </a:r>
            <a:r>
              <a:rPr lang="en-US" sz="2200" dirty="0" err="1" smtClean="0">
                <a:latin typeface="Arial" charset="0"/>
              </a:rPr>
              <a:t>printf</a:t>
            </a:r>
            <a:r>
              <a:rPr lang="en-US" sz="2200" dirty="0" smtClean="0">
                <a:latin typeface="Arial" charset="0"/>
              </a:rPr>
              <a:t>("\</a:t>
            </a:r>
            <a:r>
              <a:rPr lang="en-US" sz="2200" dirty="0" err="1" smtClean="0">
                <a:latin typeface="Arial" charset="0"/>
              </a:rPr>
              <a:t>nThe</a:t>
            </a:r>
            <a:r>
              <a:rPr lang="en-US" sz="2200" dirty="0" smtClean="0">
                <a:latin typeface="Arial" charset="0"/>
              </a:rPr>
              <a:t> string is  %</a:t>
            </a:r>
            <a:r>
              <a:rPr lang="en-US" sz="2200" dirty="0" err="1" smtClean="0">
                <a:latin typeface="Arial" charset="0"/>
              </a:rPr>
              <a:t>s",a</a:t>
            </a:r>
            <a:r>
              <a:rPr lang="en-US" sz="2200" dirty="0" smtClean="0">
                <a:latin typeface="Arial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 </a:t>
            </a:r>
            <a:r>
              <a:rPr lang="en-US" sz="2200" dirty="0" err="1" smtClean="0">
                <a:latin typeface="Arial" charset="0"/>
              </a:rPr>
              <a:t>getch</a:t>
            </a:r>
            <a:r>
              <a:rPr lang="en-US" sz="2200" dirty="0" smtClean="0">
                <a:latin typeface="Arial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2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b="1" dirty="0" smtClean="0">
                <a:latin typeface="Arial" charset="0"/>
              </a:rPr>
              <a:t>Output: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The string is  Dept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2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2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88E7-E5AE-4CA1-8318-B868C752DB66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/>
          </p:cNvSpPr>
          <p:nvPr>
            <p:ph type="title"/>
          </p:nvPr>
        </p:nvSpPr>
        <p:spPr>
          <a:xfrm>
            <a:off x="457200" y="503237"/>
            <a:ext cx="8229600" cy="639763"/>
          </a:xfrm>
        </p:spPr>
        <p:txBody>
          <a:bodyPr>
            <a:normAutofit fontScale="90000"/>
          </a:bodyPr>
          <a:lstStyle/>
          <a:p>
            <a:pPr algn="l" eaLnBrk="1" hangingPunct="1">
              <a:lnSpc>
                <a:spcPct val="80000"/>
              </a:lnSpc>
            </a:pPr>
            <a:r>
              <a:rPr lang="en-US" sz="2200" b="1" dirty="0" err="1" smtClean="0">
                <a:latin typeface="Arial" charset="0"/>
              </a:rPr>
              <a:t>strcat</a:t>
            </a:r>
            <a:r>
              <a:rPr lang="en-US" sz="2200" b="1" dirty="0" smtClean="0">
                <a:latin typeface="Arial" charset="0"/>
              </a:rPr>
              <a:t>()</a:t>
            </a:r>
            <a:br>
              <a:rPr lang="en-US" sz="2200" b="1" dirty="0" smtClean="0">
                <a:latin typeface="Arial" charset="0"/>
              </a:rPr>
            </a:br>
            <a:r>
              <a:rPr lang="en-US" sz="2200" dirty="0" smtClean="0">
                <a:latin typeface="Arial" charset="0"/>
              </a:rPr>
              <a:t>		It is used to combine two strings.</a:t>
            </a:r>
            <a:br>
              <a:rPr lang="en-US" sz="2200" dirty="0" smtClean="0">
                <a:latin typeface="Arial" charset="0"/>
              </a:rPr>
            </a:br>
            <a:r>
              <a:rPr lang="en-US" sz="2200" b="1" i="1" dirty="0" smtClean="0">
                <a:latin typeface="Arial" charset="0"/>
              </a:rPr>
              <a:t>	            </a:t>
            </a:r>
            <a:r>
              <a:rPr lang="en-US" sz="2200" i="1" dirty="0" smtClean="0">
                <a:latin typeface="Arial" charset="0"/>
              </a:rPr>
              <a:t>syntax:</a:t>
            </a:r>
            <a:r>
              <a:rPr lang="en-US" sz="2200" dirty="0" smtClean="0">
                <a:latin typeface="Arial" charset="0"/>
              </a:rPr>
              <a:t> </a:t>
            </a:r>
            <a:br>
              <a:rPr lang="en-US" sz="2200" dirty="0" smtClean="0">
                <a:latin typeface="Arial" charset="0"/>
              </a:rPr>
            </a:br>
            <a:r>
              <a:rPr lang="en-US" sz="2200" dirty="0" smtClean="0">
                <a:latin typeface="Arial" charset="0"/>
              </a:rPr>
              <a:t>		</a:t>
            </a:r>
            <a:r>
              <a:rPr lang="en-US" sz="2200" dirty="0" err="1" smtClean="0">
                <a:latin typeface="Arial" charset="0"/>
              </a:rPr>
              <a:t>strcat</a:t>
            </a:r>
            <a:r>
              <a:rPr lang="en-US" sz="2200" dirty="0" smtClean="0">
                <a:latin typeface="Arial" charset="0"/>
              </a:rPr>
              <a:t>(string1,string2);</a:t>
            </a:r>
            <a:br>
              <a:rPr lang="en-US" sz="2200" dirty="0" smtClean="0">
                <a:latin typeface="Arial" charset="0"/>
              </a:rPr>
            </a:br>
            <a:endParaRPr lang="en-US" sz="2200" dirty="0" smtClean="0"/>
          </a:p>
        </p:txBody>
      </p:sp>
      <p:sp>
        <p:nvSpPr>
          <p:cNvPr id="90115" name="Rectangle 3"/>
          <p:cNvSpPr>
            <a:spLocks noGrp="1"/>
          </p:cNvSpPr>
          <p:nvPr>
            <p:ph type="body" idx="1"/>
          </p:nvPr>
        </p:nvSpPr>
        <p:spPr>
          <a:xfrm>
            <a:off x="457200" y="1265237"/>
            <a:ext cx="8229600" cy="50593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#include&lt;</a:t>
            </a:r>
            <a:r>
              <a:rPr lang="en-US" sz="2400" dirty="0" err="1" smtClean="0">
                <a:latin typeface="Arial" charset="0"/>
              </a:rPr>
              <a:t>stdio.h</a:t>
            </a:r>
            <a:r>
              <a:rPr lang="en-US" sz="2400" dirty="0" smtClean="0">
                <a:latin typeface="Arial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#include&lt;</a:t>
            </a:r>
            <a:r>
              <a:rPr lang="en-US" sz="2400" dirty="0" err="1" smtClean="0">
                <a:latin typeface="Arial" charset="0"/>
              </a:rPr>
              <a:t>conio.h</a:t>
            </a:r>
            <a:r>
              <a:rPr lang="en-US" sz="2400" dirty="0" smtClean="0">
                <a:latin typeface="Arial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#include&lt;</a:t>
            </a:r>
            <a:r>
              <a:rPr lang="en-US" sz="2400" dirty="0" err="1" smtClean="0">
                <a:latin typeface="Arial" charset="0"/>
              </a:rPr>
              <a:t>string.h</a:t>
            </a:r>
            <a:r>
              <a:rPr lang="en-US" sz="2400" dirty="0" smtClean="0">
                <a:latin typeface="Arial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void main()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 char a[]=“</a:t>
            </a:r>
            <a:r>
              <a:rPr lang="en-US" sz="2400" dirty="0" err="1" smtClean="0">
                <a:latin typeface="Arial" charset="0"/>
              </a:rPr>
              <a:t>Cse</a:t>
            </a:r>
            <a:r>
              <a:rPr lang="en-US" sz="2400" dirty="0" smtClean="0">
                <a:latin typeface="Arial" charset="0"/>
              </a:rPr>
              <a:t>";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 char b[]="Dept";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clrscr</a:t>
            </a:r>
            <a:r>
              <a:rPr lang="en-US" sz="2400" dirty="0" smtClean="0">
                <a:latin typeface="Arial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strcat</a:t>
            </a:r>
            <a:r>
              <a:rPr lang="en-US" sz="2400" dirty="0" smtClean="0">
                <a:latin typeface="Arial" charset="0"/>
              </a:rPr>
              <a:t>(</a:t>
            </a:r>
            <a:r>
              <a:rPr lang="en-US" sz="2400" dirty="0" err="1" smtClean="0">
                <a:latin typeface="Arial" charset="0"/>
              </a:rPr>
              <a:t>a,b</a:t>
            </a:r>
            <a:r>
              <a:rPr lang="en-US" sz="2400" dirty="0" smtClean="0">
                <a:latin typeface="Arial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printf</a:t>
            </a:r>
            <a:r>
              <a:rPr lang="en-US" sz="2400" dirty="0" smtClean="0">
                <a:latin typeface="Arial" charset="0"/>
              </a:rPr>
              <a:t>("\</a:t>
            </a:r>
            <a:r>
              <a:rPr lang="en-US" sz="2400" dirty="0" err="1" smtClean="0">
                <a:latin typeface="Arial" charset="0"/>
              </a:rPr>
              <a:t>nThe</a:t>
            </a:r>
            <a:r>
              <a:rPr lang="en-US" sz="2400" dirty="0" smtClean="0">
                <a:latin typeface="Arial" charset="0"/>
              </a:rPr>
              <a:t> string is  %</a:t>
            </a:r>
            <a:r>
              <a:rPr lang="en-US" sz="2400" dirty="0" err="1" smtClean="0">
                <a:latin typeface="Arial" charset="0"/>
              </a:rPr>
              <a:t>s",a</a:t>
            </a:r>
            <a:r>
              <a:rPr lang="en-US" sz="2400" dirty="0" smtClean="0">
                <a:latin typeface="Arial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getch</a:t>
            </a:r>
            <a:r>
              <a:rPr lang="en-US" sz="2400" dirty="0" smtClean="0">
                <a:latin typeface="Arial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b="1" dirty="0" smtClean="0">
                <a:latin typeface="Arial" charset="0"/>
              </a:rPr>
              <a:t>Output:</a:t>
            </a: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The string is  </a:t>
            </a:r>
            <a:r>
              <a:rPr lang="en-US" sz="2400" dirty="0" err="1" smtClean="0">
                <a:latin typeface="Arial" charset="0"/>
              </a:rPr>
              <a:t>CseDept</a:t>
            </a:r>
            <a:endParaRPr lang="en-US" sz="24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88E7-E5AE-4CA1-8318-B868C752DB66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/>
          </p:cNvSpPr>
          <p:nvPr>
            <p:ph type="title"/>
          </p:nvPr>
        </p:nvSpPr>
        <p:spPr>
          <a:xfrm>
            <a:off x="457200" y="655638"/>
            <a:ext cx="8229600" cy="639762"/>
          </a:xfrm>
        </p:spPr>
        <p:txBody>
          <a:bodyPr>
            <a:normAutofit fontScale="90000"/>
          </a:bodyPr>
          <a:lstStyle/>
          <a:p>
            <a:pPr algn="l" eaLnBrk="1" hangingPunct="1">
              <a:lnSpc>
                <a:spcPct val="80000"/>
              </a:lnSpc>
            </a:pPr>
            <a:r>
              <a:rPr lang="en-US" sz="2200" b="1" dirty="0" err="1" smtClean="0">
                <a:latin typeface="Arial" charset="0"/>
              </a:rPr>
              <a:t>strcmp</a:t>
            </a:r>
            <a:r>
              <a:rPr lang="en-US" sz="2200" b="1" dirty="0" smtClean="0">
                <a:latin typeface="Arial" charset="0"/>
              </a:rPr>
              <a:t>()</a:t>
            </a:r>
            <a:br>
              <a:rPr lang="en-US" sz="2200" b="1" dirty="0" smtClean="0">
                <a:latin typeface="Arial" charset="0"/>
              </a:rPr>
            </a:br>
            <a:r>
              <a:rPr lang="en-US" sz="2200" dirty="0" smtClean="0">
                <a:latin typeface="Arial" charset="0"/>
              </a:rPr>
              <a:t>	It is used to compare two strings.</a:t>
            </a:r>
            <a:br>
              <a:rPr lang="en-US" sz="2200" dirty="0" smtClean="0">
                <a:latin typeface="Arial" charset="0"/>
              </a:rPr>
            </a:br>
            <a:r>
              <a:rPr lang="en-US" sz="2200" dirty="0" smtClean="0">
                <a:latin typeface="Arial" charset="0"/>
              </a:rPr>
              <a:t>	syntax:</a:t>
            </a:r>
            <a:br>
              <a:rPr lang="en-US" sz="2200" dirty="0" smtClean="0">
                <a:latin typeface="Arial" charset="0"/>
              </a:rPr>
            </a:br>
            <a:r>
              <a:rPr lang="en-US" sz="2200" dirty="0" smtClean="0">
                <a:latin typeface="Arial" charset="0"/>
              </a:rPr>
              <a:t>	</a:t>
            </a:r>
            <a:r>
              <a:rPr lang="en-US" sz="2200" dirty="0" err="1" smtClean="0">
                <a:latin typeface="Arial" charset="0"/>
              </a:rPr>
              <a:t>strcmp</a:t>
            </a:r>
            <a:r>
              <a:rPr lang="en-US" sz="2200" dirty="0" smtClean="0">
                <a:latin typeface="Arial" charset="0"/>
              </a:rPr>
              <a:t>(string1,string2)</a:t>
            </a:r>
            <a:br>
              <a:rPr lang="en-US" sz="2200" dirty="0" smtClean="0">
                <a:latin typeface="Arial" charset="0"/>
              </a:rPr>
            </a:br>
            <a:r>
              <a:rPr lang="en-US" sz="2200" dirty="0" smtClean="0">
                <a:latin typeface="Arial" charset="0"/>
              </a:rPr>
              <a:t>            Returns 0 if two strings are equal.</a:t>
            </a:r>
            <a:br>
              <a:rPr lang="en-US" sz="2200" dirty="0" smtClean="0">
                <a:latin typeface="Arial" charset="0"/>
              </a:rPr>
            </a:br>
            <a:endParaRPr lang="en-US" sz="2200" dirty="0" smtClean="0"/>
          </a:p>
        </p:txBody>
      </p:sp>
      <p:sp>
        <p:nvSpPr>
          <p:cNvPr id="91139" name="Rectangle 3"/>
          <p:cNvSpPr>
            <a:spLocks noGrp="1"/>
          </p:cNvSpPr>
          <p:nvPr>
            <p:ph type="body" idx="1"/>
          </p:nvPr>
        </p:nvSpPr>
        <p:spPr>
          <a:xfrm>
            <a:off x="457200" y="1676399"/>
            <a:ext cx="8229600" cy="518160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#include&lt;</a:t>
            </a:r>
            <a:r>
              <a:rPr lang="en-US" sz="2000" dirty="0" err="1" smtClean="0">
                <a:latin typeface="Arial" charset="0"/>
              </a:rPr>
              <a:t>stdio.h</a:t>
            </a:r>
            <a:r>
              <a:rPr lang="en-US" sz="2000" dirty="0" smtClean="0">
                <a:latin typeface="Arial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#include&lt;</a:t>
            </a:r>
            <a:r>
              <a:rPr lang="en-US" sz="2000" dirty="0" err="1" smtClean="0">
                <a:latin typeface="Arial" charset="0"/>
              </a:rPr>
              <a:t>conio.h</a:t>
            </a:r>
            <a:r>
              <a:rPr lang="en-US" sz="2000" dirty="0" smtClean="0">
                <a:latin typeface="Arial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#include&lt;</a:t>
            </a:r>
            <a:r>
              <a:rPr lang="en-US" sz="2000" dirty="0" err="1" smtClean="0">
                <a:latin typeface="Arial" charset="0"/>
              </a:rPr>
              <a:t>string.h</a:t>
            </a:r>
            <a:r>
              <a:rPr lang="en-US" sz="2000" dirty="0" smtClean="0">
                <a:latin typeface="Arial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void main()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{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000" dirty="0" smtClean="0">
                <a:latin typeface="Arial" charset="0"/>
              </a:rPr>
              <a:t>char a[10]=“</a:t>
            </a:r>
            <a:r>
              <a:rPr lang="en-US" sz="2000" dirty="0" err="1" smtClean="0">
                <a:latin typeface="Arial" charset="0"/>
              </a:rPr>
              <a:t>csedept</a:t>
            </a:r>
            <a:r>
              <a:rPr lang="en-US" sz="2000" dirty="0" smtClean="0">
                <a:latin typeface="Arial" charset="0"/>
              </a:rPr>
              <a:t>";                  </a:t>
            </a:r>
            <a:r>
              <a:rPr lang="en-US" sz="2000" b="1" dirty="0" smtClean="0">
                <a:latin typeface="Arial" charset="0"/>
              </a:rPr>
              <a:t>Output: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000" dirty="0" smtClean="0">
                <a:latin typeface="Arial" charset="0"/>
              </a:rPr>
              <a:t>char b[10]=“</a:t>
            </a:r>
            <a:r>
              <a:rPr lang="en-US" sz="2000" dirty="0" err="1" smtClean="0">
                <a:latin typeface="Arial" charset="0"/>
              </a:rPr>
              <a:t>cse</a:t>
            </a:r>
            <a:r>
              <a:rPr lang="en-US" sz="2000" dirty="0" smtClean="0">
                <a:latin typeface="Arial" charset="0"/>
              </a:rPr>
              <a:t>";                         Strings are not equal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err="1" smtClean="0">
                <a:latin typeface="Arial" charset="0"/>
              </a:rPr>
              <a:t>int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err="1" smtClean="0">
                <a:latin typeface="Arial" charset="0"/>
              </a:rPr>
              <a:t>clrscr</a:t>
            </a:r>
            <a:r>
              <a:rPr lang="en-US" sz="2000" dirty="0" smtClean="0">
                <a:latin typeface="Arial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=</a:t>
            </a:r>
            <a:r>
              <a:rPr lang="en-US" sz="2000" dirty="0" err="1" smtClean="0">
                <a:latin typeface="Arial" charset="0"/>
              </a:rPr>
              <a:t>strcmp</a:t>
            </a:r>
            <a:r>
              <a:rPr lang="en-US" sz="2000" dirty="0" smtClean="0">
                <a:latin typeface="Arial" charset="0"/>
              </a:rPr>
              <a:t>(</a:t>
            </a:r>
            <a:r>
              <a:rPr lang="en-US" sz="2000" dirty="0" err="1" smtClean="0">
                <a:latin typeface="Arial" charset="0"/>
              </a:rPr>
              <a:t>a,b</a:t>
            </a:r>
            <a:r>
              <a:rPr lang="en-US" sz="2000" dirty="0" smtClean="0">
                <a:latin typeface="Arial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if(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==0)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	</a:t>
            </a:r>
            <a:r>
              <a:rPr lang="en-US" sz="2000" dirty="0" err="1" smtClean="0">
                <a:latin typeface="Arial" charset="0"/>
              </a:rPr>
              <a:t>printf</a:t>
            </a:r>
            <a:r>
              <a:rPr lang="en-US" sz="2000" dirty="0" smtClean="0">
                <a:latin typeface="Arial" charset="0"/>
              </a:rPr>
              <a:t>(“Strings are equal”);</a:t>
            </a:r>
          </a:p>
          <a:p>
            <a:pPr eaLnBrk="1" hangingPunct="1">
              <a:buNone/>
            </a:pPr>
            <a:r>
              <a:rPr lang="en-US" sz="2000" dirty="0" smtClean="0">
                <a:latin typeface="Arial" charset="0"/>
              </a:rPr>
              <a:t>else</a:t>
            </a:r>
          </a:p>
          <a:p>
            <a:pPr eaLnBrk="1" hangingPunct="1">
              <a:buNone/>
            </a:pPr>
            <a:r>
              <a:rPr lang="en-US" sz="2000" dirty="0" smtClean="0">
                <a:latin typeface="Arial" charset="0"/>
              </a:rPr>
              <a:t>	</a:t>
            </a:r>
            <a:r>
              <a:rPr lang="en-US" sz="2000" dirty="0" err="1" smtClean="0">
                <a:latin typeface="Arial" charset="0"/>
              </a:rPr>
              <a:t>printf</a:t>
            </a:r>
            <a:r>
              <a:rPr lang="en-US" sz="2000" dirty="0" smtClean="0">
                <a:latin typeface="Arial" charset="0"/>
              </a:rPr>
              <a:t>("Strings are not equal”);</a:t>
            </a:r>
          </a:p>
          <a:p>
            <a:pPr eaLnBrk="1" hangingPunct="1">
              <a:buNone/>
            </a:pP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getch</a:t>
            </a:r>
            <a:r>
              <a:rPr lang="en-US" sz="2000" dirty="0" smtClean="0">
                <a:latin typeface="Arial" charset="0"/>
              </a:rPr>
              <a:t>();</a:t>
            </a:r>
          </a:p>
          <a:p>
            <a:pPr eaLnBrk="1" hangingPunct="1">
              <a:buNone/>
            </a:pPr>
            <a:r>
              <a:rPr lang="en-US" sz="2000" dirty="0" smtClean="0">
                <a:latin typeface="Arial" charset="0"/>
              </a:rPr>
              <a:t>}</a:t>
            </a:r>
          </a:p>
          <a:p>
            <a:pPr eaLnBrk="1" hangingPunct="1">
              <a:buNone/>
            </a:pPr>
            <a:endParaRPr lang="en-US" sz="2000" dirty="0" smtClean="0">
              <a:latin typeface="Arial" charset="0"/>
            </a:endParaRPr>
          </a:p>
          <a:p>
            <a:pPr eaLnBrk="1" hangingPunct="1">
              <a:buNone/>
            </a:pPr>
            <a:endParaRPr lang="en-US" sz="2000" dirty="0" smtClean="0">
              <a:latin typeface="Arial" charset="0"/>
            </a:endParaRPr>
          </a:p>
          <a:p>
            <a:pPr eaLnBrk="1" hangingPunct="1"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88E7-E5AE-4CA1-8318-B868C752DB66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/>
          </p:cNvSpPr>
          <p:nvPr>
            <p:ph type="title"/>
          </p:nvPr>
        </p:nvSpPr>
        <p:spPr>
          <a:xfrm>
            <a:off x="457200" y="655638"/>
            <a:ext cx="8229600" cy="639762"/>
          </a:xfrm>
        </p:spPr>
        <p:txBody>
          <a:bodyPr>
            <a:normAutofit fontScale="90000"/>
          </a:bodyPr>
          <a:lstStyle/>
          <a:p>
            <a:pPr algn="l" eaLnBrk="1" hangingPunct="1">
              <a:lnSpc>
                <a:spcPct val="80000"/>
              </a:lnSpc>
            </a:pPr>
            <a:r>
              <a:rPr lang="en-US" sz="2400" b="1" dirty="0" err="1" smtClean="0">
                <a:latin typeface="Arial" charset="0"/>
              </a:rPr>
              <a:t>strrev</a:t>
            </a:r>
            <a:r>
              <a:rPr lang="en-US" sz="2400" b="1" dirty="0" smtClean="0">
                <a:latin typeface="Arial" charset="0"/>
              </a:rPr>
              <a:t>()</a:t>
            </a:r>
            <a:br>
              <a:rPr lang="en-US" sz="2400" b="1" dirty="0" smtClean="0">
                <a:latin typeface="Arial" charset="0"/>
              </a:rPr>
            </a:br>
            <a:r>
              <a:rPr lang="en-US" sz="2400" dirty="0" smtClean="0">
                <a:latin typeface="Arial" charset="0"/>
              </a:rPr>
              <a:t>		It used to reverse a string.</a:t>
            </a:r>
            <a:br>
              <a:rPr lang="en-US" sz="2400" dirty="0" smtClean="0">
                <a:latin typeface="Arial" charset="0"/>
              </a:rPr>
            </a:br>
            <a:r>
              <a:rPr lang="en-US" sz="2400" dirty="0" smtClean="0">
                <a:latin typeface="Arial" charset="0"/>
              </a:rPr>
              <a:t>	           syntax:</a:t>
            </a:r>
            <a:br>
              <a:rPr lang="en-US" sz="2400" dirty="0" smtClean="0">
                <a:latin typeface="Arial" charset="0"/>
              </a:rPr>
            </a:br>
            <a:r>
              <a:rPr lang="en-US" sz="2400" dirty="0" smtClean="0">
                <a:latin typeface="Arial" charset="0"/>
              </a:rPr>
              <a:t>		</a:t>
            </a:r>
            <a:r>
              <a:rPr lang="en-US" sz="2400" dirty="0" err="1" smtClean="0">
                <a:latin typeface="Arial" charset="0"/>
              </a:rPr>
              <a:t>strrev</a:t>
            </a:r>
            <a:r>
              <a:rPr lang="en-US" sz="2400" dirty="0" smtClean="0">
                <a:latin typeface="Arial" charset="0"/>
              </a:rPr>
              <a:t>(string);</a:t>
            </a:r>
            <a:br>
              <a:rPr lang="en-US" sz="2400" dirty="0" smtClean="0">
                <a:latin typeface="Arial" charset="0"/>
              </a:rPr>
            </a:br>
            <a:endParaRPr lang="en-US" sz="2400" dirty="0" smtClean="0"/>
          </a:p>
        </p:txBody>
      </p:sp>
      <p:sp>
        <p:nvSpPr>
          <p:cNvPr id="95235" name="Rectangle 3"/>
          <p:cNvSpPr>
            <a:spLocks noGrp="1"/>
          </p:cNvSpPr>
          <p:nvPr>
            <p:ph type="body" idx="1"/>
          </p:nvPr>
        </p:nvSpPr>
        <p:spPr>
          <a:xfrm>
            <a:off x="457200" y="1722437"/>
            <a:ext cx="8229600" cy="4906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#include&lt;</a:t>
            </a:r>
            <a:r>
              <a:rPr lang="en-US" sz="2400" dirty="0" err="1" smtClean="0">
                <a:latin typeface="Arial" charset="0"/>
              </a:rPr>
              <a:t>stdio.h</a:t>
            </a:r>
            <a:r>
              <a:rPr lang="en-US" sz="2400" dirty="0" smtClean="0">
                <a:latin typeface="Arial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#include&lt;</a:t>
            </a:r>
            <a:r>
              <a:rPr lang="en-US" sz="2400" dirty="0" err="1" smtClean="0">
                <a:latin typeface="Arial" charset="0"/>
              </a:rPr>
              <a:t>conio.h</a:t>
            </a:r>
            <a:r>
              <a:rPr lang="en-US" sz="2400" dirty="0" smtClean="0">
                <a:latin typeface="Arial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#include&lt;</a:t>
            </a:r>
            <a:r>
              <a:rPr lang="en-US" sz="2400" dirty="0" err="1" smtClean="0">
                <a:latin typeface="Arial" charset="0"/>
              </a:rPr>
              <a:t>string.h</a:t>
            </a:r>
            <a:r>
              <a:rPr lang="en-US" sz="2400" dirty="0" smtClean="0">
                <a:latin typeface="Arial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void main()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 char a[]="Dept";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err="1" smtClean="0">
                <a:latin typeface="Arial" charset="0"/>
              </a:rPr>
              <a:t>clrscr</a:t>
            </a:r>
            <a:r>
              <a:rPr lang="en-US" sz="2400" dirty="0" smtClean="0">
                <a:latin typeface="Arial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err="1" smtClean="0">
                <a:latin typeface="Arial" charset="0"/>
              </a:rPr>
              <a:t>printf</a:t>
            </a:r>
            <a:r>
              <a:rPr lang="en-US" sz="2400" dirty="0" smtClean="0">
                <a:latin typeface="Arial" charset="0"/>
              </a:rPr>
              <a:t>("\</a:t>
            </a:r>
            <a:r>
              <a:rPr lang="en-US" sz="2400" dirty="0" err="1" smtClean="0">
                <a:latin typeface="Arial" charset="0"/>
              </a:rPr>
              <a:t>nThe</a:t>
            </a:r>
            <a:r>
              <a:rPr lang="en-US" sz="2400" dirty="0" smtClean="0">
                <a:latin typeface="Arial" charset="0"/>
              </a:rPr>
              <a:t> reversed string is  %</a:t>
            </a:r>
            <a:r>
              <a:rPr lang="en-US" sz="2400" dirty="0" err="1" smtClean="0">
                <a:latin typeface="Arial" charset="0"/>
              </a:rPr>
              <a:t>s",strrev</a:t>
            </a:r>
            <a:r>
              <a:rPr lang="en-US" sz="2400" dirty="0" smtClean="0">
                <a:latin typeface="Arial" charset="0"/>
              </a:rPr>
              <a:t>(a));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getch</a:t>
            </a:r>
            <a:r>
              <a:rPr lang="en-US" sz="2400" dirty="0" smtClean="0">
                <a:latin typeface="Arial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b="1" dirty="0" smtClean="0">
                <a:latin typeface="Arial" charset="0"/>
              </a:rPr>
              <a:t>Output: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Arial" charset="0"/>
              </a:rPr>
              <a:t>The string is  </a:t>
            </a:r>
            <a:r>
              <a:rPr lang="en-US" sz="2400" dirty="0" err="1" smtClean="0">
                <a:latin typeface="Arial" charset="0"/>
              </a:rPr>
              <a:t>tpeD</a:t>
            </a: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88E7-E5AE-4CA1-8318-B868C752DB66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39762"/>
          </a:xfrm>
        </p:spPr>
        <p:txBody>
          <a:bodyPr>
            <a:normAutofit fontScale="90000"/>
          </a:bodyPr>
          <a:lstStyle/>
          <a:p>
            <a:pPr algn="l" eaLnBrk="1" hangingPunct="1">
              <a:lnSpc>
                <a:spcPct val="80000"/>
              </a:lnSpc>
            </a:pPr>
            <a:r>
              <a:rPr lang="en-US" sz="2200" b="1" dirty="0" err="1" smtClean="0">
                <a:latin typeface="Arial" charset="0"/>
              </a:rPr>
              <a:t>strlwr</a:t>
            </a:r>
            <a:r>
              <a:rPr lang="en-US" sz="2200" b="1" dirty="0" smtClean="0">
                <a:latin typeface="Arial" charset="0"/>
              </a:rPr>
              <a:t>(), </a:t>
            </a:r>
            <a:r>
              <a:rPr lang="en-US" sz="2200" b="1" dirty="0" err="1" smtClean="0">
                <a:latin typeface="Arial" charset="0"/>
              </a:rPr>
              <a:t>strupr</a:t>
            </a:r>
            <a:r>
              <a:rPr lang="en-US" sz="2200" b="1" dirty="0" smtClean="0">
                <a:latin typeface="Arial" charset="0"/>
              </a:rPr>
              <a:t>()</a:t>
            </a:r>
            <a:br>
              <a:rPr lang="en-US" sz="2200" b="1" dirty="0" smtClean="0">
                <a:latin typeface="Arial" charset="0"/>
              </a:rPr>
            </a:br>
            <a:r>
              <a:rPr lang="en-US" sz="2200" dirty="0" smtClean="0">
                <a:latin typeface="Arial" charset="0"/>
              </a:rPr>
              <a:t>		It used to change the case of a string.</a:t>
            </a:r>
            <a:br>
              <a:rPr lang="en-US" sz="2200" dirty="0" smtClean="0">
                <a:latin typeface="Arial" charset="0"/>
              </a:rPr>
            </a:br>
            <a:r>
              <a:rPr lang="en-US" sz="2200" dirty="0" smtClean="0">
                <a:latin typeface="Arial" charset="0"/>
              </a:rPr>
              <a:t>	            </a:t>
            </a:r>
            <a:r>
              <a:rPr lang="en-US" sz="2000" dirty="0" smtClean="0">
                <a:latin typeface="Arial" charset="0"/>
              </a:rPr>
              <a:t>syntax:	</a:t>
            </a:r>
            <a:r>
              <a:rPr lang="en-US" sz="2000" dirty="0" err="1" smtClean="0">
                <a:latin typeface="Arial" charset="0"/>
              </a:rPr>
              <a:t>strlwr</a:t>
            </a:r>
            <a:r>
              <a:rPr lang="en-US" sz="2000" dirty="0" smtClean="0">
                <a:latin typeface="Arial" charset="0"/>
              </a:rPr>
              <a:t>(string);</a:t>
            </a:r>
            <a:br>
              <a:rPr lang="en-US" sz="2000" dirty="0" smtClean="0">
                <a:latin typeface="Arial" charset="0"/>
              </a:rPr>
            </a:br>
            <a:r>
              <a:rPr lang="en-US" sz="2000" dirty="0" smtClean="0">
                <a:latin typeface="Arial" charset="0"/>
              </a:rPr>
              <a:t>		</a:t>
            </a:r>
            <a:r>
              <a:rPr lang="en-US" sz="2000" dirty="0" err="1" smtClean="0">
                <a:latin typeface="Arial" charset="0"/>
              </a:rPr>
              <a:t>strupr</a:t>
            </a:r>
            <a:r>
              <a:rPr lang="en-US" sz="2000" dirty="0" smtClean="0">
                <a:latin typeface="Arial" charset="0"/>
              </a:rPr>
              <a:t>(string);</a:t>
            </a:r>
            <a:endParaRPr lang="en-US" sz="2000" dirty="0" smtClean="0"/>
          </a:p>
        </p:txBody>
      </p:sp>
      <p:sp>
        <p:nvSpPr>
          <p:cNvPr id="93187" name="Rectangle 3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1355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#include&lt;</a:t>
            </a:r>
            <a:r>
              <a:rPr lang="en-US" sz="2000" dirty="0" err="1" smtClean="0">
                <a:latin typeface="Arial" charset="0"/>
              </a:rPr>
              <a:t>stdio.h</a:t>
            </a:r>
            <a:r>
              <a:rPr lang="en-US" sz="2000" dirty="0" smtClean="0">
                <a:latin typeface="Arial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#include&lt;</a:t>
            </a:r>
            <a:r>
              <a:rPr lang="en-US" sz="2000" dirty="0" err="1" smtClean="0">
                <a:latin typeface="Arial" charset="0"/>
              </a:rPr>
              <a:t>conio.h</a:t>
            </a:r>
            <a:r>
              <a:rPr lang="en-US" sz="2000" dirty="0" smtClean="0">
                <a:latin typeface="Arial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#include&lt;</a:t>
            </a:r>
            <a:r>
              <a:rPr lang="en-US" sz="2000" dirty="0" err="1" smtClean="0">
                <a:latin typeface="Arial" charset="0"/>
              </a:rPr>
              <a:t>string.h</a:t>
            </a:r>
            <a:r>
              <a:rPr lang="en-US" sz="2000" dirty="0" smtClean="0">
                <a:latin typeface="Arial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void main()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char a[20]=“</a:t>
            </a:r>
            <a:r>
              <a:rPr lang="en-US" sz="2000" dirty="0" err="1" smtClean="0">
                <a:latin typeface="Arial" charset="0"/>
              </a:rPr>
              <a:t>csedept</a:t>
            </a:r>
            <a:r>
              <a:rPr lang="en-US" sz="2000" dirty="0" smtClean="0">
                <a:latin typeface="Arial" charset="0"/>
              </a:rPr>
              <a:t>";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err="1" smtClean="0">
                <a:latin typeface="Arial" charset="0"/>
              </a:rPr>
              <a:t>clrscr</a:t>
            </a:r>
            <a:r>
              <a:rPr lang="en-US" sz="2000" dirty="0" smtClean="0">
                <a:latin typeface="Arial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err="1" smtClean="0">
                <a:latin typeface="Arial" charset="0"/>
              </a:rPr>
              <a:t>printf</a:t>
            </a:r>
            <a:r>
              <a:rPr lang="en-US" sz="2000" dirty="0" smtClean="0">
                <a:latin typeface="Arial" charset="0"/>
              </a:rPr>
              <a:t>("\</a:t>
            </a:r>
            <a:r>
              <a:rPr lang="en-US" sz="2000" dirty="0" err="1" smtClean="0">
                <a:latin typeface="Arial" charset="0"/>
              </a:rPr>
              <a:t>nThe</a:t>
            </a:r>
            <a:r>
              <a:rPr lang="en-US" sz="2000" dirty="0" smtClean="0">
                <a:latin typeface="Arial" charset="0"/>
              </a:rPr>
              <a:t> string is :%</a:t>
            </a:r>
            <a:r>
              <a:rPr lang="en-US" sz="2000" dirty="0" err="1" smtClean="0">
                <a:latin typeface="Arial" charset="0"/>
              </a:rPr>
              <a:t>s",a</a:t>
            </a:r>
            <a:r>
              <a:rPr lang="en-US" sz="2000" dirty="0" smtClean="0">
                <a:latin typeface="Arial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err="1" smtClean="0">
                <a:latin typeface="Arial" charset="0"/>
              </a:rPr>
              <a:t>strupr</a:t>
            </a:r>
            <a:r>
              <a:rPr lang="en-US" sz="2000" dirty="0" smtClean="0">
                <a:latin typeface="Arial" charset="0"/>
              </a:rPr>
              <a:t>(a);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err="1" smtClean="0">
                <a:latin typeface="Arial" charset="0"/>
              </a:rPr>
              <a:t>printf</a:t>
            </a:r>
            <a:r>
              <a:rPr lang="en-US" sz="2000" dirty="0" smtClean="0">
                <a:latin typeface="Arial" charset="0"/>
              </a:rPr>
              <a:t>("\</a:t>
            </a:r>
            <a:r>
              <a:rPr lang="en-US" sz="2000" dirty="0" err="1" smtClean="0">
                <a:latin typeface="Arial" charset="0"/>
              </a:rPr>
              <a:t>nThe</a:t>
            </a:r>
            <a:r>
              <a:rPr lang="en-US" sz="2000" dirty="0" smtClean="0">
                <a:latin typeface="Arial" charset="0"/>
              </a:rPr>
              <a:t> string after conversion to uppercase :%</a:t>
            </a:r>
            <a:r>
              <a:rPr lang="en-US" sz="2000" dirty="0" err="1" smtClean="0">
                <a:latin typeface="Arial" charset="0"/>
              </a:rPr>
              <a:t>s",a</a:t>
            </a:r>
            <a:r>
              <a:rPr lang="en-US" sz="2000" dirty="0" smtClean="0">
                <a:latin typeface="Arial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err="1" smtClean="0">
                <a:latin typeface="Arial" charset="0"/>
              </a:rPr>
              <a:t>strlwr</a:t>
            </a:r>
            <a:r>
              <a:rPr lang="en-US" sz="2000" dirty="0" smtClean="0">
                <a:latin typeface="Arial" charset="0"/>
              </a:rPr>
              <a:t>(a);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err="1" smtClean="0">
                <a:latin typeface="Arial" charset="0"/>
              </a:rPr>
              <a:t>printf</a:t>
            </a:r>
            <a:r>
              <a:rPr lang="en-US" sz="2000" dirty="0" smtClean="0">
                <a:latin typeface="Arial" charset="0"/>
              </a:rPr>
              <a:t>("\</a:t>
            </a:r>
            <a:r>
              <a:rPr lang="en-US" sz="2000" dirty="0" err="1" smtClean="0">
                <a:latin typeface="Arial" charset="0"/>
              </a:rPr>
              <a:t>nThe</a:t>
            </a:r>
            <a:r>
              <a:rPr lang="en-US" sz="2000" dirty="0" smtClean="0">
                <a:latin typeface="Arial" charset="0"/>
              </a:rPr>
              <a:t> string after conversion to lowercase :%</a:t>
            </a:r>
            <a:r>
              <a:rPr lang="en-US" sz="2000" dirty="0" err="1" smtClean="0">
                <a:latin typeface="Arial" charset="0"/>
              </a:rPr>
              <a:t>s",a</a:t>
            </a:r>
            <a:r>
              <a:rPr lang="en-US" sz="2000" dirty="0" smtClean="0">
                <a:latin typeface="Arial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getch</a:t>
            </a:r>
            <a:r>
              <a:rPr lang="en-US" sz="2000" dirty="0" smtClean="0">
                <a:latin typeface="Arial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latin typeface="Arial" charset="0"/>
              </a:rPr>
              <a:t>}  Output</a:t>
            </a:r>
          </a:p>
          <a:p>
            <a:pPr eaLnBrk="1" hangingPunct="1">
              <a:buNone/>
            </a:pPr>
            <a:r>
              <a:rPr lang="en-US" sz="2000" dirty="0" smtClean="0">
                <a:latin typeface="Arial" charset="0"/>
              </a:rPr>
              <a:t>The string is :</a:t>
            </a:r>
            <a:r>
              <a:rPr lang="en-US" sz="2000" dirty="0" err="1" smtClean="0">
                <a:latin typeface="Arial" charset="0"/>
              </a:rPr>
              <a:t>csedept</a:t>
            </a:r>
            <a:endParaRPr lang="en-US" sz="2000" dirty="0" smtClean="0">
              <a:latin typeface="Arial" charset="0"/>
            </a:endParaRPr>
          </a:p>
          <a:p>
            <a:pPr eaLnBrk="1" hangingPunct="1">
              <a:buNone/>
            </a:pPr>
            <a:r>
              <a:rPr lang="en-US" sz="2000" dirty="0" smtClean="0">
                <a:latin typeface="Arial" charset="0"/>
              </a:rPr>
              <a:t>The string after conversion to uppercase :CSEDEPT</a:t>
            </a:r>
          </a:p>
          <a:p>
            <a:pPr eaLnBrk="1" hangingPunct="1">
              <a:buNone/>
            </a:pPr>
            <a:r>
              <a:rPr lang="en-US" sz="2000" dirty="0" smtClean="0">
                <a:latin typeface="Arial" charset="0"/>
              </a:rPr>
              <a:t>The string after conversion to lowercase :</a:t>
            </a:r>
            <a:r>
              <a:rPr lang="en-US" sz="2000" dirty="0" err="1" smtClean="0">
                <a:latin typeface="Arial" charset="0"/>
              </a:rPr>
              <a:t>csedept</a:t>
            </a:r>
            <a:endParaRPr lang="en-US" sz="20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88E7-E5AE-4CA1-8318-B868C752DB66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String Palindrome</a:t>
            </a:r>
          </a:p>
        </p:txBody>
      </p:sp>
      <p:sp>
        <p:nvSpPr>
          <p:cNvPr id="17305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dirty="0" smtClean="0">
                <a:latin typeface="Arial" charset="0"/>
              </a:rPr>
              <a:t>#include&lt;</a:t>
            </a:r>
            <a:r>
              <a:rPr lang="en-US" sz="2800" dirty="0" err="1" smtClean="0">
                <a:latin typeface="Arial" charset="0"/>
              </a:rPr>
              <a:t>stdio.h</a:t>
            </a:r>
            <a:r>
              <a:rPr lang="en-US" sz="2800" dirty="0" smtClean="0">
                <a:latin typeface="Arial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dirty="0" smtClean="0">
                <a:latin typeface="Arial" charset="0"/>
              </a:rPr>
              <a:t>#include&lt;</a:t>
            </a:r>
            <a:r>
              <a:rPr lang="en-US" sz="2800" dirty="0" err="1" smtClean="0">
                <a:latin typeface="Arial" charset="0"/>
              </a:rPr>
              <a:t>conio.h</a:t>
            </a:r>
            <a:r>
              <a:rPr lang="en-US" sz="2800" dirty="0" smtClean="0">
                <a:latin typeface="Arial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dirty="0" smtClean="0">
                <a:latin typeface="Arial" charset="0"/>
              </a:rPr>
              <a:t>#include&lt;</a:t>
            </a:r>
            <a:r>
              <a:rPr lang="en-US" sz="2800" dirty="0" err="1" smtClean="0">
                <a:latin typeface="Arial" charset="0"/>
              </a:rPr>
              <a:t>string.h</a:t>
            </a:r>
            <a:r>
              <a:rPr lang="en-US" sz="2800" dirty="0" smtClean="0">
                <a:latin typeface="Arial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dirty="0" smtClean="0">
                <a:latin typeface="Arial" charset="0"/>
              </a:rPr>
              <a:t>void main()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dirty="0" smtClean="0">
                <a:latin typeface="Arial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dirty="0" smtClean="0">
                <a:latin typeface="Arial" charset="0"/>
              </a:rPr>
              <a:t> char s1[15],s2[15];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printf</a:t>
            </a:r>
            <a:r>
              <a:rPr lang="en-US" sz="2800" dirty="0" smtClean="0">
                <a:latin typeface="Arial" charset="0"/>
              </a:rPr>
              <a:t>("\</a:t>
            </a:r>
            <a:r>
              <a:rPr lang="en-US" sz="2800" dirty="0" err="1" smtClean="0">
                <a:latin typeface="Arial" charset="0"/>
              </a:rPr>
              <a:t>nenter</a:t>
            </a:r>
            <a:r>
              <a:rPr lang="en-US" sz="2800" dirty="0" smtClean="0">
                <a:latin typeface="Arial" charset="0"/>
              </a:rPr>
              <a:t> the string:");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scanf</a:t>
            </a:r>
            <a:r>
              <a:rPr lang="en-US" sz="2800" dirty="0" smtClean="0">
                <a:latin typeface="Arial" charset="0"/>
              </a:rPr>
              <a:t>("%s",s1);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strcpy</a:t>
            </a:r>
            <a:r>
              <a:rPr lang="en-US" sz="2800" dirty="0" smtClean="0">
                <a:latin typeface="Arial" charset="0"/>
              </a:rPr>
              <a:t>(s2,s1);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strrev</a:t>
            </a:r>
            <a:r>
              <a:rPr lang="en-US" sz="2800" dirty="0" smtClean="0">
                <a:latin typeface="Arial" charset="0"/>
              </a:rPr>
              <a:t>(s1);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dirty="0" smtClean="0">
                <a:latin typeface="Arial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88E7-E5AE-4CA1-8318-B868C752DB66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smtClean="0">
                <a:latin typeface="Arial" charset="0"/>
              </a:rPr>
              <a:t>One-Dimensional array </a:t>
            </a:r>
            <a:br>
              <a:rPr lang="en-US" sz="3600" smtClean="0">
                <a:latin typeface="Arial" charset="0"/>
              </a:rPr>
            </a:br>
            <a:r>
              <a:rPr lang="en-US" sz="3600" smtClean="0">
                <a:latin typeface="Arial" charset="0"/>
              </a:rPr>
              <a:t>Array Declaration</a:t>
            </a:r>
          </a:p>
        </p:txBody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/>
            <a:r>
              <a:rPr lang="en-US" b="1" i="1" smtClean="0"/>
              <a:t>Syntax:</a:t>
            </a:r>
          </a:p>
          <a:p>
            <a:pPr eaLnBrk="1" hangingPunct="1">
              <a:buFont typeface="Arial" charset="0"/>
              <a:buNone/>
            </a:pPr>
            <a:r>
              <a:rPr lang="en-US" b="1" i="1" smtClean="0"/>
              <a:t>		</a:t>
            </a:r>
            <a:r>
              <a:rPr lang="en-US" i="1" smtClean="0"/>
              <a:t>datatype array_name[size];</a:t>
            </a:r>
          </a:p>
          <a:p>
            <a:pPr eaLnBrk="1" hangingPunct="1">
              <a:buFont typeface="Arial" charset="0"/>
              <a:buNone/>
            </a:pPr>
            <a:r>
              <a:rPr lang="en-US" b="1" i="1" smtClean="0"/>
              <a:t>Example: </a:t>
            </a:r>
            <a:r>
              <a:rPr lang="en-US" i="1" smtClean="0"/>
              <a:t>int x[3];</a:t>
            </a:r>
          </a:p>
        </p:txBody>
      </p:sp>
      <p:graphicFrame>
        <p:nvGraphicFramePr>
          <p:cNvPr id="81934" name="Group 14"/>
          <p:cNvGraphicFramePr>
            <a:graphicFrameLocks noGrp="1"/>
          </p:cNvGraphicFramePr>
          <p:nvPr/>
        </p:nvGraphicFramePr>
        <p:xfrm>
          <a:off x="1905000" y="4292600"/>
          <a:ext cx="1981200" cy="2032001"/>
        </p:xfrm>
        <a:graphic>
          <a:graphicData uri="http://schemas.openxmlformats.org/drawingml/2006/table">
            <a:tbl>
              <a:tblPr/>
              <a:tblGrid>
                <a:gridCol w="1981200"/>
              </a:tblGrid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382" name="Text Box 16"/>
          <p:cNvSpPr txBox="1">
            <a:spLocks noChangeArrowheads="1"/>
          </p:cNvSpPr>
          <p:nvPr/>
        </p:nvSpPr>
        <p:spPr bwMode="auto">
          <a:xfrm>
            <a:off x="4114800" y="4343400"/>
            <a:ext cx="99060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/>
              <a:t>X[0]</a:t>
            </a:r>
          </a:p>
          <a:p>
            <a:pPr>
              <a:spcBef>
                <a:spcPct val="50000"/>
              </a:spcBef>
            </a:pPr>
            <a:r>
              <a:rPr lang="en-US" sz="3200" b="0"/>
              <a:t>X[1]</a:t>
            </a:r>
          </a:p>
          <a:p>
            <a:pPr>
              <a:spcBef>
                <a:spcPct val="50000"/>
              </a:spcBef>
            </a:pPr>
            <a:r>
              <a:rPr lang="en-US" sz="3200" b="0"/>
              <a:t>X[2]</a:t>
            </a:r>
          </a:p>
        </p:txBody>
      </p:sp>
      <p:sp>
        <p:nvSpPr>
          <p:cNvPr id="58383" name="Text Box 17"/>
          <p:cNvSpPr txBox="1">
            <a:spLocks noChangeArrowheads="1"/>
          </p:cNvSpPr>
          <p:nvPr/>
        </p:nvSpPr>
        <p:spPr bwMode="auto">
          <a:xfrm>
            <a:off x="2667000" y="37338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/>
              <a:t>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88E7-E5AE-4CA1-8318-B868C752DB6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3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if(strcmp(s1,s2)==0)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	printf("\n The string is palindrome");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 else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	 printf("\n The string is not a palindrome");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  getch();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smtClean="0">
                <a:latin typeface="Arial" charset="0"/>
              </a:rPr>
              <a:t>}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28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b="1" i="1" smtClean="0">
                <a:latin typeface="Arial" charset="0"/>
              </a:rPr>
              <a:t>Output: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mtClean="0"/>
              <a:t>enter the string: aba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mtClean="0"/>
              <a:t> The string is palindrome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2800" smtClean="0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88E7-E5AE-4CA1-8318-B868C752DB66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b="1" smtClean="0">
                <a:latin typeface="Arial" charset="0"/>
                <a:cs typeface="Arial" charset="0"/>
              </a:rPr>
              <a:t>Array initialization</a:t>
            </a:r>
          </a:p>
        </p:txBody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latin typeface="Arial" charset="0"/>
                <a:cs typeface="Arial" charset="0"/>
              </a:rPr>
              <a:t>Syntax:</a:t>
            </a:r>
          </a:p>
          <a:p>
            <a:pPr eaLnBrk="1" hangingPunct="1">
              <a:buFont typeface="Arial" charset="0"/>
              <a:buNone/>
            </a:pPr>
            <a:r>
              <a:rPr lang="en-US" sz="2800" b="1" i="1" smtClean="0">
                <a:latin typeface="Arial" charset="0"/>
                <a:cs typeface="Arial" charset="0"/>
              </a:rPr>
              <a:t>		</a:t>
            </a:r>
            <a:r>
              <a:rPr lang="en-US" sz="2800" i="1" smtClean="0">
                <a:latin typeface="Arial" charset="0"/>
                <a:cs typeface="Arial" charset="0"/>
              </a:rPr>
              <a:t>data_type array_name[size]={variables};</a:t>
            </a:r>
          </a:p>
          <a:p>
            <a:pPr eaLnBrk="1" hangingPunct="1">
              <a:buFont typeface="Arial" charset="0"/>
              <a:buNone/>
            </a:pPr>
            <a:r>
              <a:rPr lang="en-US" sz="2800" b="1" i="1" smtClean="0">
                <a:latin typeface="Arial" charset="0"/>
                <a:cs typeface="Arial" charset="0"/>
              </a:rPr>
              <a:t>		Example: </a:t>
            </a:r>
            <a:r>
              <a:rPr lang="en-US" sz="2800" i="1" smtClean="0">
                <a:latin typeface="Arial" charset="0"/>
                <a:cs typeface="Arial" charset="0"/>
              </a:rPr>
              <a:t>int x[3]={5,3,7};</a:t>
            </a:r>
          </a:p>
          <a:p>
            <a:pPr eaLnBrk="1" hangingPunct="1"/>
            <a:endParaRPr lang="en-US" sz="2800" smtClean="0">
              <a:latin typeface="Arial" charset="0"/>
              <a:cs typeface="Arial" charset="0"/>
            </a:endParaRPr>
          </a:p>
        </p:txBody>
      </p:sp>
      <p:graphicFrame>
        <p:nvGraphicFramePr>
          <p:cNvPr id="79876" name="Group 4"/>
          <p:cNvGraphicFramePr>
            <a:graphicFrameLocks noGrp="1"/>
          </p:cNvGraphicFramePr>
          <p:nvPr/>
        </p:nvGraphicFramePr>
        <p:xfrm>
          <a:off x="2057400" y="3810000"/>
          <a:ext cx="1981200" cy="2032001"/>
        </p:xfrm>
        <a:graphic>
          <a:graphicData uri="http://schemas.openxmlformats.org/drawingml/2006/table">
            <a:tbl>
              <a:tblPr/>
              <a:tblGrid>
                <a:gridCol w="1981200"/>
              </a:tblGrid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4114800" y="3733800"/>
            <a:ext cx="99060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/>
              <a:t>X[0]</a:t>
            </a:r>
          </a:p>
          <a:p>
            <a:pPr>
              <a:spcBef>
                <a:spcPct val="50000"/>
              </a:spcBef>
            </a:pPr>
            <a:r>
              <a:rPr lang="en-US" sz="3200" b="0"/>
              <a:t>X[1]</a:t>
            </a:r>
          </a:p>
          <a:p>
            <a:pPr>
              <a:spcBef>
                <a:spcPct val="50000"/>
              </a:spcBef>
            </a:pPr>
            <a:r>
              <a:rPr lang="en-US" sz="3200" b="0"/>
              <a:t>X[2]</a:t>
            </a:r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2819400" y="30480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/>
              <a:t>x</a:t>
            </a:r>
          </a:p>
        </p:txBody>
      </p:sp>
      <p:sp>
        <p:nvSpPr>
          <p:cNvPr id="59408" name="TextBox 3"/>
          <p:cNvSpPr txBox="1">
            <a:spLocks noChangeArrowheads="1"/>
          </p:cNvSpPr>
          <p:nvPr/>
        </p:nvSpPr>
        <p:spPr bwMode="auto">
          <a:xfrm>
            <a:off x="5181600" y="3048000"/>
            <a:ext cx="1600200" cy="2124075"/>
          </a:xfrm>
          <a:prstGeom prst="rect">
            <a:avLst/>
          </a:prstGeom>
          <a:noFill/>
          <a:ln w="57150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0"/>
              <a:t>int a[5];</a:t>
            </a:r>
          </a:p>
          <a:p>
            <a:r>
              <a:rPr lang="en-US" sz="2200" b="0"/>
              <a:t>a[0]=10;</a:t>
            </a:r>
          </a:p>
          <a:p>
            <a:r>
              <a:rPr lang="en-US" sz="2200" b="0"/>
              <a:t>a[1]=20;</a:t>
            </a:r>
          </a:p>
          <a:p>
            <a:r>
              <a:rPr lang="en-US" sz="2200" b="0"/>
              <a:t>a[2]=30;</a:t>
            </a:r>
          </a:p>
          <a:p>
            <a:r>
              <a:rPr lang="en-US" sz="2200" b="0"/>
              <a:t>a[3]=40;</a:t>
            </a:r>
          </a:p>
          <a:p>
            <a:r>
              <a:rPr lang="en-US" sz="2200" b="0"/>
              <a:t>a[4]=50;</a:t>
            </a:r>
          </a:p>
        </p:txBody>
      </p:sp>
      <p:sp>
        <p:nvSpPr>
          <p:cNvPr id="59409" name="TextBox 3"/>
          <p:cNvSpPr txBox="1">
            <a:spLocks noChangeArrowheads="1"/>
          </p:cNvSpPr>
          <p:nvPr/>
        </p:nvSpPr>
        <p:spPr bwMode="auto">
          <a:xfrm>
            <a:off x="5181600" y="5181600"/>
            <a:ext cx="3352800" cy="430213"/>
          </a:xfrm>
          <a:prstGeom prst="rect">
            <a:avLst/>
          </a:prstGeom>
          <a:noFill/>
          <a:ln w="57150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0"/>
              <a:t>Int a[5]={10,20,30,40,50};</a:t>
            </a:r>
          </a:p>
        </p:txBody>
      </p:sp>
      <p:sp>
        <p:nvSpPr>
          <p:cNvPr id="59410" name="TextBox 3"/>
          <p:cNvSpPr txBox="1">
            <a:spLocks noChangeArrowheads="1"/>
          </p:cNvSpPr>
          <p:nvPr/>
        </p:nvSpPr>
        <p:spPr bwMode="auto">
          <a:xfrm>
            <a:off x="5181600" y="5638800"/>
            <a:ext cx="2667000" cy="430213"/>
          </a:xfrm>
          <a:prstGeom prst="rect">
            <a:avLst/>
          </a:prstGeom>
          <a:noFill/>
          <a:ln w="57150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0"/>
              <a:t>char a[6]=“Nafees”;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88E7-E5AE-4CA1-8318-B868C752DB6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>
          <a:xfrm>
            <a:off x="304800" y="-76200"/>
            <a:ext cx="8458200" cy="715963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Arial" charset="0"/>
                <a:cs typeface="Arial" charset="0"/>
              </a:rPr>
              <a:t>//program to set values of array and display it</a:t>
            </a:r>
            <a:endParaRPr lang="en-US" sz="4000" smtClean="0">
              <a:latin typeface="Arial" charset="0"/>
              <a:cs typeface="Arial" charset="0"/>
            </a:endParaRPr>
          </a:p>
        </p:txBody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>
          <a:xfrm>
            <a:off x="457200" y="609600"/>
            <a:ext cx="8229600" cy="6019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smtClean="0">
                <a:latin typeface="Arial" charset="0"/>
              </a:rPr>
              <a:t>#include&lt;stdio.h&gt;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smtClean="0">
                <a:latin typeface="Arial" charset="0"/>
              </a:rPr>
              <a:t>#include&lt;conio.h&gt;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smtClean="0">
                <a:latin typeface="Arial" charset="0"/>
              </a:rPr>
              <a:t>void main()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smtClean="0">
                <a:latin typeface="Arial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smtClean="0">
                <a:latin typeface="Arial" charset="0"/>
              </a:rPr>
              <a:t>	int a[5],i;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smtClean="0">
                <a:latin typeface="Arial" charset="0"/>
              </a:rPr>
              <a:t>	clrscr();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smtClean="0">
                <a:latin typeface="Arial" charset="0"/>
              </a:rPr>
              <a:t>	a[0]=10;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smtClean="0">
                <a:latin typeface="Arial" charset="0"/>
              </a:rPr>
              <a:t>	a[1]=20;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smtClean="0">
                <a:latin typeface="Arial" charset="0"/>
              </a:rPr>
              <a:t>     a[2]=30;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smtClean="0">
                <a:latin typeface="Arial" charset="0"/>
              </a:rPr>
              <a:t>     a[3]=40;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smtClean="0">
                <a:latin typeface="Arial" charset="0"/>
              </a:rPr>
              <a:t>	a[4]=50;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smtClean="0">
                <a:latin typeface="Arial" charset="0"/>
              </a:rPr>
              <a:t>	for(i=0;i&lt;5;i++)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smtClean="0">
                <a:latin typeface="Arial" charset="0"/>
              </a:rPr>
              <a:t>     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smtClean="0">
                <a:latin typeface="Arial" charset="0"/>
              </a:rPr>
              <a:t>	printf("\nThe value in a[%d] is %d",i,a[i]);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smtClean="0">
                <a:latin typeface="Arial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smtClean="0">
                <a:latin typeface="Arial" charset="0"/>
              </a:rPr>
              <a:t>    getch();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smtClean="0">
                <a:latin typeface="Arial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800" smtClean="0">
              <a:latin typeface="Arial" charset="0"/>
            </a:endParaRPr>
          </a:p>
        </p:txBody>
      </p:sp>
      <p:sp>
        <p:nvSpPr>
          <p:cNvPr id="60420" name="TextBox 3"/>
          <p:cNvSpPr txBox="1">
            <a:spLocks noChangeArrowheads="1"/>
          </p:cNvSpPr>
          <p:nvPr/>
        </p:nvSpPr>
        <p:spPr bwMode="auto">
          <a:xfrm>
            <a:off x="5029200" y="708025"/>
            <a:ext cx="3429000" cy="2492375"/>
          </a:xfrm>
          <a:prstGeom prst="rect">
            <a:avLst/>
          </a:prstGeom>
          <a:noFill/>
          <a:ln w="57150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u="sng"/>
              <a:t>OUTPUT</a:t>
            </a:r>
          </a:p>
          <a:p>
            <a:pPr algn="ctr"/>
            <a:endParaRPr lang="en-US" sz="2200"/>
          </a:p>
          <a:p>
            <a:r>
              <a:rPr lang="en-US" sz="2200"/>
              <a:t>The value in a[0] is 10</a:t>
            </a:r>
          </a:p>
          <a:p>
            <a:r>
              <a:rPr lang="en-US" sz="2200"/>
              <a:t>The value in a[1] is 20</a:t>
            </a:r>
          </a:p>
          <a:p>
            <a:r>
              <a:rPr lang="en-US" sz="2200"/>
              <a:t>The value in a[2] is 30</a:t>
            </a:r>
          </a:p>
          <a:p>
            <a:r>
              <a:rPr lang="en-US" sz="2200"/>
              <a:t>The value in a[3] is 40</a:t>
            </a:r>
          </a:p>
          <a:p>
            <a:r>
              <a:rPr lang="en-US" sz="2200"/>
              <a:t>The value in a[4] is 50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88E7-E5AE-4CA1-8318-B868C752DB6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title"/>
          </p:nvPr>
        </p:nvSpPr>
        <p:spPr>
          <a:xfrm>
            <a:off x="304800" y="-76200"/>
            <a:ext cx="8458200" cy="715963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Arial" charset="0"/>
                <a:cs typeface="Arial" charset="0"/>
              </a:rPr>
              <a:t>//program to get values of array from users and display it</a:t>
            </a:r>
            <a:endParaRPr lang="en-US" sz="4000" smtClean="0">
              <a:latin typeface="Arial" charset="0"/>
              <a:cs typeface="Arial" charset="0"/>
            </a:endParaRPr>
          </a:p>
        </p:txBody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>
          <a:xfrm>
            <a:off x="457200" y="609600"/>
            <a:ext cx="8229600" cy="6019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#include&lt;</a:t>
            </a:r>
            <a:r>
              <a:rPr lang="en-US" sz="2200" dirty="0" err="1" smtClean="0">
                <a:latin typeface="Arial" charset="0"/>
              </a:rPr>
              <a:t>stdio.h</a:t>
            </a:r>
            <a:r>
              <a:rPr lang="en-US" sz="2200" dirty="0" smtClean="0">
                <a:latin typeface="Arial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#include&lt;</a:t>
            </a:r>
            <a:r>
              <a:rPr lang="en-US" sz="2200" dirty="0" err="1" smtClean="0">
                <a:latin typeface="Arial" charset="0"/>
              </a:rPr>
              <a:t>conio.h</a:t>
            </a:r>
            <a:r>
              <a:rPr lang="en-US" sz="2200" dirty="0" smtClean="0">
                <a:latin typeface="Arial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void main()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	</a:t>
            </a:r>
            <a:r>
              <a:rPr lang="en-US" sz="2200" dirty="0" err="1" smtClean="0">
                <a:latin typeface="Arial" charset="0"/>
              </a:rPr>
              <a:t>int</a:t>
            </a:r>
            <a:r>
              <a:rPr lang="en-US" sz="2200" dirty="0" smtClean="0">
                <a:latin typeface="Arial" charset="0"/>
              </a:rPr>
              <a:t> a[5],</a:t>
            </a:r>
            <a:r>
              <a:rPr lang="en-US" sz="2200" dirty="0" err="1" smtClean="0">
                <a:latin typeface="Arial" charset="0"/>
              </a:rPr>
              <a:t>i</a:t>
            </a:r>
            <a:r>
              <a:rPr lang="en-US" sz="2200" dirty="0" smtClean="0">
                <a:latin typeface="Arial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	</a:t>
            </a:r>
            <a:r>
              <a:rPr lang="en-US" sz="2200" dirty="0" err="1" smtClean="0">
                <a:latin typeface="Arial" charset="0"/>
              </a:rPr>
              <a:t>clrscr</a:t>
            </a:r>
            <a:r>
              <a:rPr lang="en-US" sz="2200" dirty="0" smtClean="0">
                <a:latin typeface="Arial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     </a:t>
            </a:r>
            <a:r>
              <a:rPr lang="en-US" sz="2200" dirty="0" err="1" smtClean="0">
                <a:latin typeface="Arial" charset="0"/>
              </a:rPr>
              <a:t>printf</a:t>
            </a:r>
            <a:r>
              <a:rPr lang="en-US" sz="2200" dirty="0" smtClean="0">
                <a:latin typeface="Arial" charset="0"/>
              </a:rPr>
              <a:t>("Enter five values : \n");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     for(</a:t>
            </a:r>
            <a:r>
              <a:rPr lang="en-US" sz="2200" dirty="0" err="1" smtClean="0">
                <a:latin typeface="Arial" charset="0"/>
              </a:rPr>
              <a:t>i</a:t>
            </a:r>
            <a:r>
              <a:rPr lang="en-US" sz="2200" dirty="0" smtClean="0">
                <a:latin typeface="Arial" charset="0"/>
              </a:rPr>
              <a:t>=0;i&lt;5;i++)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		</a:t>
            </a:r>
            <a:r>
              <a:rPr lang="en-US" sz="2200" dirty="0" err="1" smtClean="0">
                <a:latin typeface="Arial" charset="0"/>
              </a:rPr>
              <a:t>scanf</a:t>
            </a:r>
            <a:r>
              <a:rPr lang="en-US" sz="2200" dirty="0" smtClean="0">
                <a:latin typeface="Arial" charset="0"/>
              </a:rPr>
              <a:t>("%</a:t>
            </a:r>
            <a:r>
              <a:rPr lang="en-US" sz="2200" dirty="0" err="1" smtClean="0">
                <a:latin typeface="Arial" charset="0"/>
              </a:rPr>
              <a:t>d",&amp;a</a:t>
            </a:r>
            <a:r>
              <a:rPr lang="en-US" sz="2200" dirty="0" smtClean="0">
                <a:latin typeface="Arial" charset="0"/>
              </a:rPr>
              <a:t>[</a:t>
            </a:r>
            <a:r>
              <a:rPr lang="en-US" sz="2200" dirty="0" err="1" smtClean="0">
                <a:latin typeface="Arial" charset="0"/>
              </a:rPr>
              <a:t>i</a:t>
            </a:r>
            <a:r>
              <a:rPr lang="en-US" sz="2200" dirty="0" smtClean="0">
                <a:latin typeface="Arial" charset="0"/>
              </a:rPr>
              <a:t>]);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     for(</a:t>
            </a:r>
            <a:r>
              <a:rPr lang="en-US" sz="2200" dirty="0" err="1" smtClean="0">
                <a:latin typeface="Arial" charset="0"/>
              </a:rPr>
              <a:t>i</a:t>
            </a:r>
            <a:r>
              <a:rPr lang="en-US" sz="2200" dirty="0" smtClean="0">
                <a:latin typeface="Arial" charset="0"/>
              </a:rPr>
              <a:t>=0;i&lt;5;i++)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     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		</a:t>
            </a:r>
            <a:r>
              <a:rPr lang="en-US" sz="2200" dirty="0" err="1" smtClean="0">
                <a:latin typeface="Arial" charset="0"/>
              </a:rPr>
              <a:t>printf</a:t>
            </a:r>
            <a:r>
              <a:rPr lang="en-US" sz="2200" dirty="0" smtClean="0">
                <a:latin typeface="Arial" charset="0"/>
              </a:rPr>
              <a:t>("\</a:t>
            </a:r>
            <a:r>
              <a:rPr lang="en-US" sz="2200" dirty="0" err="1" smtClean="0">
                <a:latin typeface="Arial" charset="0"/>
              </a:rPr>
              <a:t>nThe</a:t>
            </a:r>
            <a:r>
              <a:rPr lang="en-US" sz="2200" dirty="0" smtClean="0">
                <a:latin typeface="Arial" charset="0"/>
              </a:rPr>
              <a:t> value in a[%d] is %</a:t>
            </a:r>
            <a:r>
              <a:rPr lang="en-US" sz="2200" dirty="0" err="1" smtClean="0">
                <a:latin typeface="Arial" charset="0"/>
              </a:rPr>
              <a:t>d",i,a</a:t>
            </a:r>
            <a:r>
              <a:rPr lang="en-US" sz="2200" dirty="0" smtClean="0">
                <a:latin typeface="Arial" charset="0"/>
              </a:rPr>
              <a:t>[</a:t>
            </a:r>
            <a:r>
              <a:rPr lang="en-US" sz="2200" dirty="0" err="1" smtClean="0">
                <a:latin typeface="Arial" charset="0"/>
              </a:rPr>
              <a:t>i</a:t>
            </a:r>
            <a:r>
              <a:rPr lang="en-US" sz="2200" dirty="0" smtClean="0">
                <a:latin typeface="Arial" charset="0"/>
              </a:rPr>
              <a:t>]);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    </a:t>
            </a:r>
            <a:r>
              <a:rPr lang="en-US" sz="2200" dirty="0" err="1" smtClean="0">
                <a:latin typeface="Arial" charset="0"/>
              </a:rPr>
              <a:t>getch</a:t>
            </a:r>
            <a:r>
              <a:rPr lang="en-US" sz="2200" dirty="0" smtClean="0">
                <a:latin typeface="Arial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800" dirty="0" smtClean="0">
              <a:latin typeface="Arial" charset="0"/>
            </a:endParaRPr>
          </a:p>
        </p:txBody>
      </p:sp>
      <p:sp>
        <p:nvSpPr>
          <p:cNvPr id="61444" name="TextBox 3"/>
          <p:cNvSpPr txBox="1">
            <a:spLocks noChangeArrowheads="1"/>
          </p:cNvSpPr>
          <p:nvPr/>
        </p:nvSpPr>
        <p:spPr bwMode="auto">
          <a:xfrm>
            <a:off x="5029200" y="609600"/>
            <a:ext cx="3429000" cy="4186238"/>
          </a:xfrm>
          <a:prstGeom prst="rect">
            <a:avLst/>
          </a:prstGeom>
          <a:noFill/>
          <a:ln w="57150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u="sng"/>
              <a:t>OUTPUT</a:t>
            </a:r>
          </a:p>
          <a:p>
            <a:r>
              <a:rPr lang="en-US" sz="2200"/>
              <a:t>Enter five values :</a:t>
            </a:r>
          </a:p>
          <a:p>
            <a:r>
              <a:rPr lang="en-US" sz="2200"/>
              <a:t>10</a:t>
            </a:r>
          </a:p>
          <a:p>
            <a:r>
              <a:rPr lang="en-US" sz="2200"/>
              <a:t>20</a:t>
            </a:r>
          </a:p>
          <a:p>
            <a:r>
              <a:rPr lang="en-US" sz="2200"/>
              <a:t>30</a:t>
            </a:r>
          </a:p>
          <a:p>
            <a:r>
              <a:rPr lang="en-US" sz="2200"/>
              <a:t>40</a:t>
            </a:r>
          </a:p>
          <a:p>
            <a:r>
              <a:rPr lang="en-US" sz="2200"/>
              <a:t>50</a:t>
            </a:r>
          </a:p>
          <a:p>
            <a:r>
              <a:rPr lang="en-US" sz="2200"/>
              <a:t>The value in a[0] is 10</a:t>
            </a:r>
          </a:p>
          <a:p>
            <a:r>
              <a:rPr lang="en-US" sz="2200"/>
              <a:t>The value in a[1] is 20</a:t>
            </a:r>
          </a:p>
          <a:p>
            <a:r>
              <a:rPr lang="en-US" sz="2200"/>
              <a:t>The value in a[2] is 30</a:t>
            </a:r>
          </a:p>
          <a:p>
            <a:r>
              <a:rPr lang="en-US" sz="2200"/>
              <a:t>The value in a[3] is 40</a:t>
            </a:r>
          </a:p>
          <a:p>
            <a:r>
              <a:rPr lang="en-US" sz="2200"/>
              <a:t>The value in a[4] is 50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88E7-E5AE-4CA1-8318-B868C752DB6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458200" cy="715963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Arial" charset="0"/>
                <a:cs typeface="Arial" charset="0"/>
              </a:rPr>
              <a:t>//program to find maximum no in an array</a:t>
            </a:r>
            <a:endParaRPr lang="en-US" sz="4000" smtClean="0">
              <a:latin typeface="Arial" charset="0"/>
              <a:cs typeface="Arial" charset="0"/>
            </a:endParaRPr>
          </a:p>
        </p:txBody>
      </p:sp>
      <p:sp>
        <p:nvSpPr>
          <p:cNvPr id="62467" name="Rectangle 3"/>
          <p:cNvSpPr>
            <a:spLocks noGrp="1"/>
          </p:cNvSpPr>
          <p:nvPr>
            <p:ph type="body"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#include&lt;</a:t>
            </a:r>
            <a:r>
              <a:rPr lang="en-US" sz="2200" dirty="0" err="1" smtClean="0">
                <a:latin typeface="Arial" charset="0"/>
              </a:rPr>
              <a:t>stdio.h</a:t>
            </a:r>
            <a:r>
              <a:rPr lang="en-US" sz="2200" dirty="0" smtClean="0">
                <a:latin typeface="Arial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#include&lt;</a:t>
            </a:r>
            <a:r>
              <a:rPr lang="en-US" sz="2200" dirty="0" err="1" smtClean="0">
                <a:latin typeface="Arial" charset="0"/>
              </a:rPr>
              <a:t>conio.h</a:t>
            </a:r>
            <a:r>
              <a:rPr lang="en-US" sz="2200" dirty="0" smtClean="0">
                <a:latin typeface="Arial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void main()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	</a:t>
            </a:r>
            <a:r>
              <a:rPr lang="en-US" sz="2200" dirty="0" err="1" smtClean="0">
                <a:latin typeface="Arial" charset="0"/>
              </a:rPr>
              <a:t>int</a:t>
            </a:r>
            <a:r>
              <a:rPr lang="en-US" sz="2200" dirty="0" smtClean="0">
                <a:latin typeface="Arial" charset="0"/>
              </a:rPr>
              <a:t> a[5],</a:t>
            </a:r>
            <a:r>
              <a:rPr lang="en-US" sz="2200" dirty="0" err="1" smtClean="0">
                <a:latin typeface="Arial" charset="0"/>
              </a:rPr>
              <a:t>i,max</a:t>
            </a:r>
            <a:r>
              <a:rPr lang="en-US" sz="2200" dirty="0" smtClean="0">
                <a:latin typeface="Arial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	</a:t>
            </a:r>
            <a:r>
              <a:rPr lang="en-US" sz="2200" dirty="0" err="1" smtClean="0">
                <a:latin typeface="Arial" charset="0"/>
              </a:rPr>
              <a:t>clrscr</a:t>
            </a:r>
            <a:r>
              <a:rPr lang="en-US" sz="2200" dirty="0" smtClean="0">
                <a:latin typeface="Arial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     </a:t>
            </a:r>
            <a:r>
              <a:rPr lang="en-US" sz="2200" dirty="0" err="1" smtClean="0">
                <a:latin typeface="Arial" charset="0"/>
              </a:rPr>
              <a:t>printf</a:t>
            </a:r>
            <a:r>
              <a:rPr lang="en-US" sz="2200" dirty="0" smtClean="0">
                <a:latin typeface="Arial" charset="0"/>
              </a:rPr>
              <a:t>("Enter five values : \n");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     for(</a:t>
            </a:r>
            <a:r>
              <a:rPr lang="en-US" sz="2200" dirty="0" err="1" smtClean="0">
                <a:latin typeface="Arial" charset="0"/>
              </a:rPr>
              <a:t>i</a:t>
            </a:r>
            <a:r>
              <a:rPr lang="en-US" sz="2200" dirty="0" smtClean="0">
                <a:latin typeface="Arial" charset="0"/>
              </a:rPr>
              <a:t>=0;i&lt;5;i++)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		</a:t>
            </a:r>
            <a:r>
              <a:rPr lang="en-US" sz="2200" dirty="0" err="1" smtClean="0">
                <a:latin typeface="Arial" charset="0"/>
              </a:rPr>
              <a:t>scanf</a:t>
            </a:r>
            <a:r>
              <a:rPr lang="en-US" sz="2200" dirty="0" smtClean="0">
                <a:latin typeface="Arial" charset="0"/>
              </a:rPr>
              <a:t>("%</a:t>
            </a:r>
            <a:r>
              <a:rPr lang="en-US" sz="2200" dirty="0" err="1" smtClean="0">
                <a:latin typeface="Arial" charset="0"/>
              </a:rPr>
              <a:t>d",&amp;a</a:t>
            </a:r>
            <a:r>
              <a:rPr lang="en-US" sz="2200" dirty="0" smtClean="0">
                <a:latin typeface="Arial" charset="0"/>
              </a:rPr>
              <a:t>[</a:t>
            </a:r>
            <a:r>
              <a:rPr lang="en-US" sz="2200" dirty="0" err="1" smtClean="0">
                <a:latin typeface="Arial" charset="0"/>
              </a:rPr>
              <a:t>i</a:t>
            </a:r>
            <a:r>
              <a:rPr lang="en-US" sz="2200" dirty="0" smtClean="0">
                <a:latin typeface="Arial" charset="0"/>
              </a:rPr>
              <a:t>]);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    max=a[0];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   for(</a:t>
            </a:r>
            <a:r>
              <a:rPr lang="en-US" sz="2200" dirty="0" err="1" smtClean="0">
                <a:latin typeface="Arial" charset="0"/>
              </a:rPr>
              <a:t>i</a:t>
            </a:r>
            <a:r>
              <a:rPr lang="en-US" sz="2200" dirty="0" smtClean="0">
                <a:latin typeface="Arial" charset="0"/>
              </a:rPr>
              <a:t>=1;i&lt;5;i++)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   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     if(max&lt;a[</a:t>
            </a:r>
            <a:r>
              <a:rPr lang="en-US" sz="2200" dirty="0" err="1" smtClean="0">
                <a:latin typeface="Arial" charset="0"/>
              </a:rPr>
              <a:t>i</a:t>
            </a:r>
            <a:r>
              <a:rPr lang="en-US" sz="2200" dirty="0" smtClean="0">
                <a:latin typeface="Arial" charset="0"/>
              </a:rPr>
              <a:t>])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		max=a[</a:t>
            </a:r>
            <a:r>
              <a:rPr lang="en-US" sz="2200" dirty="0" err="1" smtClean="0">
                <a:latin typeface="Arial" charset="0"/>
              </a:rPr>
              <a:t>i</a:t>
            </a:r>
            <a:r>
              <a:rPr lang="en-US" sz="2200" dirty="0" smtClean="0">
                <a:latin typeface="Arial" charset="0"/>
              </a:rPr>
              <a:t>];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   }</a:t>
            </a:r>
          </a:p>
        </p:txBody>
      </p:sp>
      <p:sp>
        <p:nvSpPr>
          <p:cNvPr id="62468" name="TextBox 3"/>
          <p:cNvSpPr txBox="1">
            <a:spLocks noChangeArrowheads="1"/>
          </p:cNvSpPr>
          <p:nvPr/>
        </p:nvSpPr>
        <p:spPr bwMode="auto">
          <a:xfrm>
            <a:off x="4038600" y="609600"/>
            <a:ext cx="4876800" cy="1514475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endParaRPr lang="en-US" sz="220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/>
              <a:t>  </a:t>
            </a:r>
            <a:r>
              <a:rPr lang="en-US" sz="2200" b="0"/>
              <a:t>printf(“Maximum no is %d“,max);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b="0"/>
              <a:t>getch();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b="0"/>
              <a:t>}</a:t>
            </a:r>
          </a:p>
          <a:p>
            <a:pPr algn="ctr"/>
            <a:endParaRPr lang="en-US" sz="2200"/>
          </a:p>
        </p:txBody>
      </p:sp>
      <p:sp>
        <p:nvSpPr>
          <p:cNvPr id="62469" name="TextBox 4"/>
          <p:cNvSpPr txBox="1">
            <a:spLocks noChangeArrowheads="1"/>
          </p:cNvSpPr>
          <p:nvPr/>
        </p:nvSpPr>
        <p:spPr bwMode="auto">
          <a:xfrm>
            <a:off x="5029200" y="1757363"/>
            <a:ext cx="3429000" cy="2832100"/>
          </a:xfrm>
          <a:prstGeom prst="rect">
            <a:avLst/>
          </a:prstGeom>
          <a:noFill/>
          <a:ln w="57150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u="sng"/>
              <a:t>OUTPUT</a:t>
            </a:r>
          </a:p>
          <a:p>
            <a:r>
              <a:rPr lang="en-US" sz="2200"/>
              <a:t>Enter five values :</a:t>
            </a:r>
          </a:p>
          <a:p>
            <a:r>
              <a:rPr lang="en-US" sz="2200"/>
              <a:t>10</a:t>
            </a:r>
          </a:p>
          <a:p>
            <a:r>
              <a:rPr lang="en-US" sz="2200"/>
              <a:t>20</a:t>
            </a:r>
          </a:p>
          <a:p>
            <a:r>
              <a:rPr lang="en-US" sz="2200"/>
              <a:t>30</a:t>
            </a:r>
          </a:p>
          <a:p>
            <a:r>
              <a:rPr lang="en-US" sz="2200"/>
              <a:t>40</a:t>
            </a:r>
          </a:p>
          <a:p>
            <a:r>
              <a:rPr lang="en-US" sz="2200"/>
              <a:t>50</a:t>
            </a:r>
          </a:p>
          <a:p>
            <a:r>
              <a:rPr lang="en-US" sz="2200"/>
              <a:t>Maximum no is 50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88E7-E5AE-4CA1-8318-B868C752DB6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458200" cy="715963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Arial" charset="0"/>
                <a:cs typeface="Arial" charset="0"/>
              </a:rPr>
              <a:t>//program to find sum of elements in an array</a:t>
            </a:r>
            <a:endParaRPr lang="en-US" sz="4000" smtClean="0">
              <a:latin typeface="Arial" charset="0"/>
              <a:cs typeface="Arial" charset="0"/>
            </a:endParaRPr>
          </a:p>
        </p:txBody>
      </p:sp>
      <p:sp>
        <p:nvSpPr>
          <p:cNvPr id="63491" name="Rectangle 3"/>
          <p:cNvSpPr>
            <a:spLocks noGrp="1"/>
          </p:cNvSpPr>
          <p:nvPr>
            <p:ph type="body" idx="1"/>
          </p:nvPr>
        </p:nvSpPr>
        <p:spPr>
          <a:xfrm>
            <a:off x="457200" y="381000"/>
            <a:ext cx="8229600" cy="6248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#include&lt;</a:t>
            </a:r>
            <a:r>
              <a:rPr lang="en-US" sz="2200" dirty="0" err="1" smtClean="0">
                <a:latin typeface="Arial" charset="0"/>
              </a:rPr>
              <a:t>stdio.h</a:t>
            </a:r>
            <a:r>
              <a:rPr lang="en-US" sz="2200" dirty="0" smtClean="0">
                <a:latin typeface="Arial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#include&lt;</a:t>
            </a:r>
            <a:r>
              <a:rPr lang="en-US" sz="2200" dirty="0" err="1" smtClean="0">
                <a:latin typeface="Arial" charset="0"/>
              </a:rPr>
              <a:t>conio.h</a:t>
            </a:r>
            <a:r>
              <a:rPr lang="en-US" sz="2200" dirty="0" smtClean="0">
                <a:latin typeface="Arial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void main()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	</a:t>
            </a:r>
            <a:r>
              <a:rPr lang="en-US" sz="2200" dirty="0" err="1" smtClean="0">
                <a:latin typeface="Arial" charset="0"/>
              </a:rPr>
              <a:t>int</a:t>
            </a:r>
            <a:r>
              <a:rPr lang="en-US" sz="2200" dirty="0" smtClean="0">
                <a:latin typeface="Arial" charset="0"/>
              </a:rPr>
              <a:t> a[5],</a:t>
            </a:r>
            <a:r>
              <a:rPr lang="en-US" sz="2200" dirty="0" err="1" smtClean="0">
                <a:latin typeface="Arial" charset="0"/>
              </a:rPr>
              <a:t>i,sum</a:t>
            </a:r>
            <a:r>
              <a:rPr lang="en-US" sz="2200" smtClean="0">
                <a:latin typeface="Arial" charset="0"/>
              </a:rPr>
              <a:t>=0;</a:t>
            </a:r>
            <a:endParaRPr lang="en-US" sz="22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	</a:t>
            </a:r>
            <a:r>
              <a:rPr lang="en-US" sz="2200" dirty="0" err="1" smtClean="0">
                <a:latin typeface="Arial" charset="0"/>
              </a:rPr>
              <a:t>clrscr</a:t>
            </a:r>
            <a:r>
              <a:rPr lang="en-US" sz="2200" dirty="0" smtClean="0">
                <a:latin typeface="Arial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     </a:t>
            </a:r>
            <a:r>
              <a:rPr lang="en-US" sz="2200" dirty="0" err="1" smtClean="0">
                <a:latin typeface="Arial" charset="0"/>
              </a:rPr>
              <a:t>printf</a:t>
            </a:r>
            <a:r>
              <a:rPr lang="en-US" sz="2200" dirty="0" smtClean="0">
                <a:latin typeface="Arial" charset="0"/>
              </a:rPr>
              <a:t>("Enter five values : \n");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     for(</a:t>
            </a:r>
            <a:r>
              <a:rPr lang="en-US" sz="2200" dirty="0" err="1" smtClean="0">
                <a:latin typeface="Arial" charset="0"/>
              </a:rPr>
              <a:t>i</a:t>
            </a:r>
            <a:r>
              <a:rPr lang="en-US" sz="2200" dirty="0" smtClean="0">
                <a:latin typeface="Arial" charset="0"/>
              </a:rPr>
              <a:t>=0;i&lt;5;i++)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		</a:t>
            </a:r>
            <a:r>
              <a:rPr lang="en-US" sz="2200" dirty="0" err="1" smtClean="0">
                <a:latin typeface="Arial" charset="0"/>
              </a:rPr>
              <a:t>scanf</a:t>
            </a:r>
            <a:r>
              <a:rPr lang="en-US" sz="2200" dirty="0" smtClean="0">
                <a:latin typeface="Arial" charset="0"/>
              </a:rPr>
              <a:t>("%</a:t>
            </a:r>
            <a:r>
              <a:rPr lang="en-US" sz="2200" dirty="0" err="1" smtClean="0">
                <a:latin typeface="Arial" charset="0"/>
              </a:rPr>
              <a:t>d",&amp;a</a:t>
            </a:r>
            <a:r>
              <a:rPr lang="en-US" sz="2200" dirty="0" smtClean="0">
                <a:latin typeface="Arial" charset="0"/>
              </a:rPr>
              <a:t>[</a:t>
            </a:r>
            <a:r>
              <a:rPr lang="en-US" sz="2200" dirty="0" err="1" smtClean="0">
                <a:latin typeface="Arial" charset="0"/>
              </a:rPr>
              <a:t>i</a:t>
            </a:r>
            <a:r>
              <a:rPr lang="en-US" sz="2200" dirty="0" smtClean="0">
                <a:latin typeface="Arial" charset="0"/>
              </a:rPr>
              <a:t>]);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    for(</a:t>
            </a:r>
            <a:r>
              <a:rPr lang="en-US" sz="2200" dirty="0" err="1" smtClean="0">
                <a:latin typeface="Arial" charset="0"/>
              </a:rPr>
              <a:t>i</a:t>
            </a:r>
            <a:r>
              <a:rPr lang="en-US" sz="2200" dirty="0" smtClean="0">
                <a:latin typeface="Arial" charset="0"/>
              </a:rPr>
              <a:t>=0;i&lt;5;i++)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    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     sum=</a:t>
            </a:r>
            <a:r>
              <a:rPr lang="en-US" sz="2200" dirty="0" err="1" smtClean="0">
                <a:latin typeface="Arial" charset="0"/>
              </a:rPr>
              <a:t>sum+a</a:t>
            </a:r>
            <a:r>
              <a:rPr lang="en-US" sz="2200" dirty="0" smtClean="0">
                <a:latin typeface="Arial" charset="0"/>
              </a:rPr>
              <a:t>[</a:t>
            </a:r>
            <a:r>
              <a:rPr lang="en-US" sz="2200" dirty="0" err="1" smtClean="0">
                <a:latin typeface="Arial" charset="0"/>
              </a:rPr>
              <a:t>i</a:t>
            </a:r>
            <a:r>
              <a:rPr lang="en-US" sz="2200" dirty="0" smtClean="0">
                <a:latin typeface="Arial" charset="0"/>
              </a:rPr>
              <a:t>];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    </a:t>
            </a:r>
            <a:r>
              <a:rPr lang="en-US" sz="2200" dirty="0" err="1" smtClean="0">
                <a:latin typeface="Arial" charset="0"/>
              </a:rPr>
              <a:t>printf</a:t>
            </a:r>
            <a:r>
              <a:rPr lang="en-US" sz="2200" dirty="0" smtClean="0">
                <a:latin typeface="Arial" charset="0"/>
              </a:rPr>
              <a:t>(“The sum of elements in array is : %</a:t>
            </a:r>
            <a:r>
              <a:rPr lang="en-US" sz="2200" dirty="0" err="1" smtClean="0">
                <a:latin typeface="Arial" charset="0"/>
              </a:rPr>
              <a:t>d”,sum</a:t>
            </a:r>
            <a:r>
              <a:rPr lang="en-US" sz="2200" dirty="0" smtClean="0">
                <a:latin typeface="Arial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	</a:t>
            </a:r>
            <a:r>
              <a:rPr lang="en-US" sz="2200" dirty="0" err="1" smtClean="0">
                <a:latin typeface="Arial" charset="0"/>
              </a:rPr>
              <a:t>getch</a:t>
            </a:r>
            <a:r>
              <a:rPr lang="en-US" sz="2200" dirty="0" smtClean="0">
                <a:latin typeface="Arial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dirty="0" smtClean="0">
                <a:latin typeface="Arial" charset="0"/>
              </a:rPr>
              <a:t>}</a:t>
            </a:r>
          </a:p>
        </p:txBody>
      </p:sp>
      <p:sp>
        <p:nvSpPr>
          <p:cNvPr id="63492" name="TextBox 3"/>
          <p:cNvSpPr txBox="1">
            <a:spLocks noChangeArrowheads="1"/>
          </p:cNvSpPr>
          <p:nvPr/>
        </p:nvSpPr>
        <p:spPr bwMode="auto">
          <a:xfrm>
            <a:off x="4038600" y="609600"/>
            <a:ext cx="4876800" cy="633413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endParaRPr lang="en-US" sz="220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/>
              <a:t>  </a:t>
            </a:r>
          </a:p>
        </p:txBody>
      </p:sp>
      <p:sp>
        <p:nvSpPr>
          <p:cNvPr id="63493" name="TextBox 4"/>
          <p:cNvSpPr txBox="1">
            <a:spLocks noChangeArrowheads="1"/>
          </p:cNvSpPr>
          <p:nvPr/>
        </p:nvSpPr>
        <p:spPr bwMode="auto">
          <a:xfrm>
            <a:off x="3657600" y="2716213"/>
            <a:ext cx="5257800" cy="2724150"/>
          </a:xfrm>
          <a:prstGeom prst="rect">
            <a:avLst/>
          </a:prstGeom>
          <a:noFill/>
          <a:ln w="57150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u="sng"/>
              <a:t>OUTPUT</a:t>
            </a:r>
          </a:p>
          <a:p>
            <a:r>
              <a:rPr lang="en-US" sz="2100"/>
              <a:t>Enter five values :</a:t>
            </a:r>
          </a:p>
          <a:p>
            <a:r>
              <a:rPr lang="en-US" sz="2100"/>
              <a:t>1</a:t>
            </a:r>
          </a:p>
          <a:p>
            <a:r>
              <a:rPr lang="en-US" sz="2100"/>
              <a:t>2</a:t>
            </a:r>
          </a:p>
          <a:p>
            <a:r>
              <a:rPr lang="en-US" sz="2100"/>
              <a:t>3</a:t>
            </a:r>
          </a:p>
          <a:p>
            <a:r>
              <a:rPr lang="en-US" sz="2100"/>
              <a:t>4</a:t>
            </a:r>
          </a:p>
          <a:p>
            <a:r>
              <a:rPr lang="en-US" sz="2100"/>
              <a:t>5</a:t>
            </a:r>
          </a:p>
          <a:p>
            <a:r>
              <a:rPr lang="en-US" sz="2100"/>
              <a:t>The sum of elements in array is : 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88E7-E5AE-4CA1-8318-B868C752DB6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458200" cy="715963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Arial" charset="0"/>
                <a:cs typeface="Arial" charset="0"/>
              </a:rPr>
              <a:t>//program to sort number in ascending order</a:t>
            </a:r>
            <a:endParaRPr lang="en-US" sz="4000" smtClean="0">
              <a:latin typeface="Arial" charset="0"/>
              <a:cs typeface="Arial" charset="0"/>
            </a:endParaRPr>
          </a:p>
        </p:txBody>
      </p:sp>
      <p:sp>
        <p:nvSpPr>
          <p:cNvPr id="64515" name="Rectangle 3"/>
          <p:cNvSpPr>
            <a:spLocks noGrp="1"/>
          </p:cNvSpPr>
          <p:nvPr>
            <p:ph type="body"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>
                <a:latin typeface="Arial" charset="0"/>
              </a:rPr>
              <a:t>#include&lt;stdio.h&gt;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>
                <a:latin typeface="Arial" charset="0"/>
              </a:rPr>
              <a:t>#include&lt;conio.h&gt;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>
                <a:latin typeface="Arial" charset="0"/>
              </a:rPr>
              <a:t>void main()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>
                <a:latin typeface="Arial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>
                <a:latin typeface="Arial" charset="0"/>
              </a:rPr>
              <a:t>	int a[5],i,j,t;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>
                <a:latin typeface="Arial" charset="0"/>
              </a:rPr>
              <a:t>	clrscr();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>
                <a:latin typeface="Arial" charset="0"/>
              </a:rPr>
              <a:t>     printf("Enter five values : \n");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>
                <a:latin typeface="Arial" charset="0"/>
              </a:rPr>
              <a:t>     for(i=0;i&lt;5;i++)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>
                <a:latin typeface="Arial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>
                <a:latin typeface="Arial" charset="0"/>
              </a:rPr>
              <a:t>		scanf("%d",&amp;a[i]);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>
                <a:latin typeface="Arial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>
                <a:latin typeface="Arial" charset="0"/>
              </a:rPr>
              <a:t>    for(i=0;i&lt;5;i++)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>
                <a:latin typeface="Arial" charset="0"/>
              </a:rPr>
              <a:t>    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>
                <a:latin typeface="Arial" charset="0"/>
              </a:rPr>
              <a:t>      for(j=i+1;j&lt;5;j++)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>
                <a:latin typeface="Arial" charset="0"/>
              </a:rPr>
              <a:t>	 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>
                <a:latin typeface="Arial" charset="0"/>
              </a:rPr>
              <a:t>	   if(a[i]&gt;a[j])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>
                <a:latin typeface="Arial" charset="0"/>
              </a:rPr>
              <a:t>	   {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smtClean="0">
                <a:latin typeface="Arial" charset="0"/>
              </a:rPr>
              <a:t>	     t=a[i];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smtClean="0">
                <a:latin typeface="Arial" charset="0"/>
              </a:rPr>
              <a:t>	     a[i]=a[j];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smtClean="0">
                <a:latin typeface="Arial" charset="0"/>
              </a:rPr>
              <a:t>	     a[j]=t;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smtClean="0">
                <a:latin typeface="Arial" charset="0"/>
              </a:rPr>
              <a:t>       }</a:t>
            </a:r>
          </a:p>
        </p:txBody>
      </p:sp>
      <p:sp>
        <p:nvSpPr>
          <p:cNvPr id="64516" name="TextBox 3"/>
          <p:cNvSpPr txBox="1">
            <a:spLocks noChangeArrowheads="1"/>
          </p:cNvSpPr>
          <p:nvPr/>
        </p:nvSpPr>
        <p:spPr bwMode="auto">
          <a:xfrm>
            <a:off x="4267200" y="609600"/>
            <a:ext cx="4648200" cy="2554288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b="0"/>
              <a:t>   }</a:t>
            </a:r>
          </a:p>
          <a:p>
            <a:pPr>
              <a:lnSpc>
                <a:spcPct val="80000"/>
              </a:lnSpc>
            </a:pPr>
            <a:r>
              <a:rPr lang="en-US" sz="2000" b="0"/>
              <a:t>  }</a:t>
            </a:r>
          </a:p>
          <a:p>
            <a:pPr>
              <a:lnSpc>
                <a:spcPct val="80000"/>
              </a:lnSpc>
            </a:pPr>
            <a:r>
              <a:rPr lang="en-US" sz="2000" b="0"/>
              <a:t>  printf(“Ascending order : \n”);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000" b="0"/>
              <a:t>  for(i=0;i&lt;5;i++)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000" b="0"/>
              <a:t>  {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000" b="0"/>
              <a:t>     printf(“%d\t”,a[i]);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000" b="0"/>
              <a:t>  }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000" b="0"/>
              <a:t>  getch();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000" b="0"/>
              <a:t>}</a:t>
            </a:r>
          </a:p>
          <a:p>
            <a:pPr>
              <a:lnSpc>
                <a:spcPct val="80000"/>
              </a:lnSpc>
            </a:pPr>
            <a:endParaRPr lang="en-US" sz="2000" b="0"/>
          </a:p>
        </p:txBody>
      </p:sp>
      <p:sp>
        <p:nvSpPr>
          <p:cNvPr id="64517" name="TextBox 4"/>
          <p:cNvSpPr txBox="1">
            <a:spLocks noChangeArrowheads="1"/>
          </p:cNvSpPr>
          <p:nvPr/>
        </p:nvSpPr>
        <p:spPr bwMode="auto">
          <a:xfrm>
            <a:off x="4495800" y="3035300"/>
            <a:ext cx="3429000" cy="3170238"/>
          </a:xfrm>
          <a:prstGeom prst="rect">
            <a:avLst/>
          </a:prstGeom>
          <a:noFill/>
          <a:ln w="57150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u="sng"/>
              <a:t>OUTPUT</a:t>
            </a:r>
          </a:p>
          <a:p>
            <a:r>
              <a:rPr lang="en-US" sz="2200"/>
              <a:t>Enter five values :</a:t>
            </a:r>
          </a:p>
          <a:p>
            <a:r>
              <a:rPr lang="en-US" sz="2200"/>
              <a:t>40</a:t>
            </a:r>
          </a:p>
          <a:p>
            <a:r>
              <a:rPr lang="en-US" sz="2200"/>
              <a:t>10</a:t>
            </a:r>
          </a:p>
          <a:p>
            <a:r>
              <a:rPr lang="en-US" sz="2200"/>
              <a:t>30</a:t>
            </a:r>
          </a:p>
          <a:p>
            <a:r>
              <a:rPr lang="en-US" sz="2200"/>
              <a:t>50</a:t>
            </a:r>
          </a:p>
          <a:p>
            <a:r>
              <a:rPr lang="en-US" sz="2200"/>
              <a:t>20</a:t>
            </a:r>
          </a:p>
          <a:p>
            <a:r>
              <a:rPr lang="en-US" sz="2200"/>
              <a:t>Ascending order :</a:t>
            </a:r>
          </a:p>
          <a:p>
            <a:r>
              <a:rPr lang="en-US" sz="2200"/>
              <a:t>10    20    30    40    50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88E7-E5AE-4CA1-8318-B868C752DB6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Noornilo Nafees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1375</Words>
  <Application>Microsoft Office PowerPoint</Application>
  <PresentationFormat>On-screen Show (4:3)</PresentationFormat>
  <Paragraphs>759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UNIT - 3</vt:lpstr>
      <vt:lpstr>Array</vt:lpstr>
      <vt:lpstr>One-Dimensional array  Array Declaration</vt:lpstr>
      <vt:lpstr>Array initialization</vt:lpstr>
      <vt:lpstr>//program to set values of array and display it</vt:lpstr>
      <vt:lpstr>//program to get values of array from users and display it</vt:lpstr>
      <vt:lpstr>//program to find maximum no in an array</vt:lpstr>
      <vt:lpstr>//program to find sum of elements in an array</vt:lpstr>
      <vt:lpstr>//program to sort number in ascending order</vt:lpstr>
      <vt:lpstr>//program to search element in array(Linear Search)</vt:lpstr>
      <vt:lpstr>Two-Dimensional array  Array Declaration</vt:lpstr>
      <vt:lpstr>Array Initialization</vt:lpstr>
      <vt:lpstr>//program to assign values to array and to display it</vt:lpstr>
      <vt:lpstr>//program to assign values to array from user and to display it</vt:lpstr>
      <vt:lpstr>//program to implement Matrix addition</vt:lpstr>
      <vt:lpstr>//program to implement Matrix addition</vt:lpstr>
      <vt:lpstr>//program to implement Matrix multiplication</vt:lpstr>
      <vt:lpstr>//program to implement Matrix </vt:lpstr>
      <vt:lpstr>//program to find transpose of Matrix</vt:lpstr>
      <vt:lpstr>Strings</vt:lpstr>
      <vt:lpstr>String Functions</vt:lpstr>
      <vt:lpstr>Slide 22</vt:lpstr>
      <vt:lpstr>strlen()   It is used to find the length of the string.               syntax:    strlen(string) </vt:lpstr>
      <vt:lpstr>strcpy()   It is used to copy one string to another.  syntax:    strcpy(string1,string2) </vt:lpstr>
      <vt:lpstr>strcat()   It is used to combine two strings.              syntax:    strcat(string1,string2); </vt:lpstr>
      <vt:lpstr>strcmp()  It is used to compare two strings.  syntax:  strcmp(string1,string2)             Returns 0 if two strings are equal. </vt:lpstr>
      <vt:lpstr>strrev()   It used to reverse a string.             syntax:   strrev(string); </vt:lpstr>
      <vt:lpstr>strlwr(), strupr()   It used to change the case of a string.              syntax: strlwr(string);   strupr(string);</vt:lpstr>
      <vt:lpstr>String Palindrome</vt:lpstr>
      <vt:lpstr>Slide 30</vt:lpstr>
    </vt:vector>
  </TitlesOfParts>
  <Company>JS Technologies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- 3</dc:title>
  <dc:creator>Noornilo</dc:creator>
  <cp:lastModifiedBy>Noornilo</cp:lastModifiedBy>
  <cp:revision>16</cp:revision>
  <dcterms:created xsi:type="dcterms:W3CDTF">2015-09-27T04:35:17Z</dcterms:created>
  <dcterms:modified xsi:type="dcterms:W3CDTF">2015-10-12T04:14:44Z</dcterms:modified>
</cp:coreProperties>
</file>