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9"/>
  </p:notesMasterIdLst>
  <p:sldIdLst>
    <p:sldId id="257" r:id="rId2"/>
    <p:sldId id="273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351" r:id="rId12"/>
    <p:sldId id="352" r:id="rId13"/>
    <p:sldId id="353" r:id="rId14"/>
    <p:sldId id="355" r:id="rId15"/>
    <p:sldId id="356" r:id="rId16"/>
    <p:sldId id="357" r:id="rId17"/>
    <p:sldId id="358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>
        <p:scale>
          <a:sx n="71" d="100"/>
          <a:sy n="71" d="100"/>
        </p:scale>
        <p:origin x="-137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7395B-2D83-49A9-A9F0-05A476EE7EB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AF082-BD7C-4FCD-A434-4EA2A0F2C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1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11516A-8E36-438E-A2B1-F1BB789A33CF}" type="slidenum">
              <a:rPr lang="en-US"/>
              <a:pPr/>
              <a:t>11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B1D1FC-E5AF-446C-A812-69DC1368AC67}" type="slidenum">
              <a:rPr lang="en-US"/>
              <a:pPr/>
              <a:t>20</a:t>
            </a:fld>
            <a:endParaRPr 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86A681-14FA-43B0-B907-B14655870CB5}" type="slidenum">
              <a:rPr lang="en-US"/>
              <a:pPr/>
              <a:t>21</a:t>
            </a:fld>
            <a:endParaRPr 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7F378-D19C-46E4-BD83-A695017D08BA}" type="slidenum">
              <a:rPr lang="en-US"/>
              <a:pPr/>
              <a:t>22</a:t>
            </a:fld>
            <a:endParaRPr 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999B63-4245-4F0C-B273-5BB365C5B735}" type="slidenum">
              <a:rPr lang="en-US"/>
              <a:pPr/>
              <a:t>23</a:t>
            </a:fld>
            <a:endParaRPr 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E8916C-FCF4-4F84-A247-22A276273BE7}" type="slidenum">
              <a:rPr lang="en-US"/>
              <a:pPr/>
              <a:t>24</a:t>
            </a:fld>
            <a:endParaRPr 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1799AC-63C6-499B-9D3F-58AF51F31061}" type="slidenum">
              <a:rPr lang="en-US"/>
              <a:pPr/>
              <a:t>25</a:t>
            </a:fld>
            <a:endParaRPr 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3404F0-2BCE-4220-A3A3-2844E140DB72}" type="slidenum">
              <a:rPr lang="en-US"/>
              <a:pPr/>
              <a:t>26</a:t>
            </a:fld>
            <a:endParaRPr 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D94D7B-FB73-400E-9157-1C14451D2BE9}" type="slidenum">
              <a:rPr lang="en-US"/>
              <a:pPr/>
              <a:t>27</a:t>
            </a:fld>
            <a:endParaRPr 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40EC3A-133C-45C4-941D-DA4AE8085ACC}" type="slidenum">
              <a:rPr lang="en-US"/>
              <a:pPr/>
              <a:t>28</a:t>
            </a:fld>
            <a:endParaRPr 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87EF75-5EA1-4F2D-83F3-8F733E121BB3}" type="slidenum">
              <a:rPr lang="en-US"/>
              <a:pPr/>
              <a:t>29</a:t>
            </a:fld>
            <a:endParaRPr 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47660A-53F8-494C-82B0-DE0D3373E52A}" type="slidenum">
              <a:rPr lang="en-US"/>
              <a:pPr/>
              <a:t>12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B0DB20-6016-4CD3-86F7-8622E06A639A}" type="slidenum">
              <a:rPr lang="en-US"/>
              <a:pPr/>
              <a:t>30</a:t>
            </a:fld>
            <a:endParaRPr 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114788-2D40-4ED9-A12C-560CC5D443E0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01E0DB-69C1-499A-BFF1-A672B0558B54}" type="slidenum">
              <a:rPr lang="en-US"/>
              <a:pPr/>
              <a:t>32</a:t>
            </a:fld>
            <a:endParaRPr 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48C95F-6627-49CE-B6DE-3F744808677A}" type="slidenum">
              <a:rPr lang="en-US"/>
              <a:pPr/>
              <a:t>33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47F1A5-5F4D-4D71-9D86-704195DC6829}" type="slidenum">
              <a:rPr lang="en-US"/>
              <a:pPr/>
              <a:t>34</a:t>
            </a:fld>
            <a:endParaRPr lang="en-US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>
                <a:latin typeface="Arial" charset="0"/>
                <a:ea typeface="DejaVu Sans" charset="0"/>
                <a:cs typeface="DejaVu Sans" charset="0"/>
              </a:rPr>
              <a:t>Net shear force at the section= (120.6+110.04)/2 x 0.35 -0.45x0.35x25=75.45kN</a:t>
            </a:r>
          </a:p>
          <a:p>
            <a:pPr eaLnBrk="1" hangingPunct="1">
              <a:spcBef>
                <a:spcPts val="450"/>
              </a:spcBef>
            </a:pPr>
            <a:r>
              <a:rPr lang="fr-FR">
                <a:latin typeface="Arial" charset="0"/>
                <a:ea typeface="DejaVu Sans" charset="0"/>
                <a:cs typeface="DejaVu Sans" charset="0"/>
              </a:rPr>
              <a:t>V=75.46  kN, VU,max=75.45x1.5=113.18 kN</a:t>
            </a:r>
          </a:p>
          <a:p>
            <a:pPr eaLnBrk="1" hangingPunct="1">
              <a:spcBef>
                <a:spcPts val="450"/>
              </a:spcBef>
            </a:pPr>
            <a:r>
              <a:rPr lang="en-US">
                <a:latin typeface="Arial" charset="0"/>
                <a:ea typeface="DejaVu Sans" charset="0"/>
                <a:cs typeface="DejaVu Sans" charset="0"/>
              </a:rPr>
              <a:t>τ</a:t>
            </a:r>
            <a:r>
              <a:rPr lang="fr-FR">
                <a:latin typeface="Arial" charset="0"/>
                <a:ea typeface="DejaVu Sans" charset="0"/>
                <a:cs typeface="DejaVu Sans" charset="0"/>
              </a:rPr>
              <a:t>v=113.17x1000/(1000x400)=0.28 MPa</a:t>
            </a:r>
          </a:p>
          <a:p>
            <a:pPr eaLnBrk="1" hangingPunct="1">
              <a:spcBef>
                <a:spcPts val="450"/>
              </a:spcBef>
            </a:pPr>
            <a:r>
              <a:rPr lang="fr-FR">
                <a:latin typeface="Arial" charset="0"/>
                <a:ea typeface="DejaVu Sans" charset="0"/>
                <a:cs typeface="DejaVu Sans" charset="0"/>
              </a:rPr>
              <a:t>pt=0.25%</a:t>
            </a:r>
          </a:p>
          <a:p>
            <a:pPr eaLnBrk="1" hangingPunct="1">
              <a:spcBef>
                <a:spcPts val="450"/>
              </a:spcBef>
            </a:pPr>
            <a:r>
              <a:rPr lang="en-US">
                <a:latin typeface="Arial" charset="0"/>
                <a:ea typeface="DejaVu Sans" charset="0"/>
                <a:cs typeface="DejaVu Sans" charset="0"/>
              </a:rPr>
              <a:t>τ</a:t>
            </a:r>
            <a:r>
              <a:rPr lang="fr-FR">
                <a:latin typeface="Arial" charset="0"/>
                <a:ea typeface="DejaVu Sans" charset="0"/>
                <a:cs typeface="DejaVu Sans" charset="0"/>
              </a:rPr>
              <a:t>uc =0.37 MPa</a:t>
            </a:r>
          </a:p>
          <a:p>
            <a:pPr eaLnBrk="1" hangingPunct="1">
              <a:spcBef>
                <a:spcPts val="450"/>
              </a:spcBef>
            </a:pPr>
            <a:r>
              <a:rPr lang="fr-FR">
                <a:latin typeface="Arial" charset="0"/>
                <a:ea typeface="DejaVu Sans" charset="0"/>
                <a:cs typeface="DejaVu Sans" charset="0"/>
              </a:rPr>
              <a:t>V,allowable = 0.37x 1000 x 400 =148 kN &gt; VU,max, ok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259D71-5821-4034-9F3F-6225D35F762A}" type="slidenum">
              <a:rPr lang="en-US"/>
              <a:pPr/>
              <a:t>35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53EC09-083E-4AA3-B2CA-59B45428B7C4}" type="slidenum">
              <a:rPr lang="en-US"/>
              <a:pPr/>
              <a:t>36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B183AD-B9BB-43A2-99F9-3FDD6DED84EC}" type="slidenum">
              <a:rPr lang="en-US"/>
              <a:pPr/>
              <a:t>37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6D94B-0DA0-45B0-A6BC-B9D8E4FDD5BE}" type="slidenum">
              <a:rPr lang="en-US"/>
              <a:pPr/>
              <a:t>13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DDEF38-939F-4919-B821-FB9E9E97FEC8}" type="slidenum">
              <a:rPr lang="en-US"/>
              <a:pPr/>
              <a:t>14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7F60F1-83C0-4E95-850D-579406ABC921}" type="slidenum">
              <a:rPr lang="en-US"/>
              <a:pPr/>
              <a:t>15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97F64E-3655-4F63-A92B-F49AAE7D233B}" type="slidenum">
              <a:rPr lang="en-US"/>
              <a:pPr/>
              <a:t>16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2DB9DF-5E45-4B63-9CCF-9EB50B1C0CF3}" type="slidenum">
              <a:rPr lang="en-US"/>
              <a:pPr/>
              <a:t>17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0CAD78-19D4-4E46-AAA5-947EA7D54720}" type="slidenum">
              <a:rPr lang="en-US"/>
              <a:pPr/>
              <a:t>18</a:t>
            </a:fld>
            <a:endParaRPr 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0B8B05-F2B2-4F7C-92D6-A6F1A9794BCE}" type="slidenum">
              <a:rPr lang="en-US"/>
              <a:pPr/>
              <a:t>19</a:t>
            </a:fld>
            <a:endParaRPr 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C7F066F6-2F4B-430B-8925-F45FCF6EEE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88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B5C2A568-0A43-40B5-98D0-5D28BE178F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897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FDB959BC-7D1E-4295-B3A2-7673B64B2C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8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330C6-38BC-4AFD-B2A6-7B6CE11776E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2EBEEE-3359-48FF-8A6A-A4564483E7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01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Retaining walls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Retaining walls are structure used to retain soil, rock or other materials in a vertical condition. Hence they provide a lateral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 to vertical slopes of soils that would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otherwise collapse into a more natural shapes.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Backfills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The material retained are supported by retaining may        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wall  inclined or Horizontal.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back fill laying above the  Horizontal plane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the elevation of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wall is called surcharge.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Unit – 1</a:t>
            </a:r>
            <a:b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RETAINING WALLS</a:t>
            </a:r>
            <a:endParaRPr lang="en-US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2209800" cy="269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5638800"/>
            <a:ext cx="2831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Gravity Retaining wall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58674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</a:t>
            </a:r>
            <a:r>
              <a:rPr lang="en-GB" sz="2000" baseline="-25000" dirty="0" smtClean="0"/>
              <a:t>a</a:t>
            </a:r>
            <a:r>
              <a:rPr lang="en-GB" sz="2000" dirty="0"/>
              <a:t>= k</a:t>
            </a:r>
            <a:r>
              <a:rPr lang="en-GB" sz="2000" baseline="-25000" dirty="0"/>
              <a:t>a</a:t>
            </a:r>
            <a:r>
              <a:rPr lang="en-GB" sz="2000" dirty="0"/>
              <a:t> </a:t>
            </a:r>
            <a:r>
              <a:rPr lang="en-GB" sz="2000" dirty="0">
                <a:latin typeface="Symbol" pitchFamily="16" charset="2"/>
              </a:rPr>
              <a:t></a:t>
            </a:r>
            <a:r>
              <a:rPr lang="en-GB" sz="2000" dirty="0"/>
              <a:t>H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at the bottom and is parallel to inclined surface of backfill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k</a:t>
            </a:r>
            <a:r>
              <a:rPr lang="en-GB" sz="2000" baseline="-25000" dirty="0"/>
              <a:t>a</a:t>
            </a:r>
            <a:r>
              <a:rPr lang="en-GB" sz="2000" dirty="0"/>
              <a:t>= 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Where  </a:t>
            </a:r>
            <a:r>
              <a:rPr lang="en-GB" sz="2000" dirty="0">
                <a:latin typeface="Symbol" pitchFamily="16" charset="2"/>
              </a:rPr>
              <a:t></a:t>
            </a:r>
            <a:r>
              <a:rPr lang="en-GB" sz="2000" dirty="0"/>
              <a:t>=Angle of surcharge</a:t>
            </a:r>
          </a:p>
          <a:p>
            <a:pPr marL="341313" indent="-341313">
              <a:spcBef>
                <a:spcPts val="600"/>
              </a:spcBef>
              <a:buFont typeface="Symbol" pitchFamily="16" charset="2"/>
              <a:buChar char="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Total pressure at bottom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=P</a:t>
            </a:r>
            <a:r>
              <a:rPr lang="en-GB" sz="2000" baseline="-25000" dirty="0"/>
              <a:t>a</a:t>
            </a:r>
            <a:r>
              <a:rPr lang="en-GB" sz="2000" dirty="0"/>
              <a:t>= k</a:t>
            </a:r>
            <a:r>
              <a:rPr lang="en-GB" sz="2000" baseline="-25000" dirty="0"/>
              <a:t>a</a:t>
            </a:r>
            <a:r>
              <a:rPr lang="en-GB" sz="2000" dirty="0"/>
              <a:t> </a:t>
            </a:r>
            <a:r>
              <a:rPr lang="en-GB" sz="2000" dirty="0">
                <a:latin typeface="Symbol" pitchFamily="16" charset="2"/>
              </a:rPr>
              <a:t></a:t>
            </a:r>
            <a:r>
              <a:rPr lang="en-GB" sz="2000" dirty="0"/>
              <a:t>H</a:t>
            </a:r>
            <a:r>
              <a:rPr lang="en-GB" sz="2000" baseline="30000" dirty="0"/>
              <a:t>2</a:t>
            </a:r>
            <a:r>
              <a:rPr lang="en-GB" sz="2000" dirty="0"/>
              <a:t>/2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762000"/>
            <a:ext cx="3215951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4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252139"/>
              </p:ext>
            </p:extLst>
          </p:nvPr>
        </p:nvGraphicFramePr>
        <p:xfrm>
          <a:off x="1257300" y="2859092"/>
          <a:ext cx="381000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4" imgW="1841400" imgH="558720" progId="Equation.3">
                  <p:embed/>
                </p:oleObj>
              </mc:Choice>
              <mc:Fallback>
                <p:oleObj name="Equation" r:id="rId4" imgW="184140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859092"/>
                        <a:ext cx="3810000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09600"/>
            <a:ext cx="6096000" cy="102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</a:pPr>
            <a:endParaRPr lang="en-GB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000"/>
              </a:spcBef>
            </a:pPr>
            <a:r>
              <a:rPr lang="en-GB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Backfill </a:t>
            </a: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with sloping surface</a:t>
            </a:r>
          </a:p>
        </p:txBody>
      </p:sp>
    </p:spTree>
    <p:extLst>
      <p:ext uri="{BB962C8B-B14F-4D97-AF65-F5344CB8AC3E}">
        <p14:creationId xmlns:p14="http://schemas.microsoft.com/office/powerpoint/2010/main" val="7546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669D35-901C-4985-B874-990E41A603A5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304800" y="2438400"/>
            <a:ext cx="5486400" cy="2971800"/>
          </a:xfrm>
          <a:ln/>
        </p:spPr>
        <p:txBody>
          <a:bodyPr anchor="t">
            <a:normAutofit/>
          </a:bodyPr>
          <a:lstStyle/>
          <a:p>
            <a:pPr marL="341313" indent="-341313" algn="l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When H exceeds about 6m,</a:t>
            </a:r>
          </a:p>
          <a:p>
            <a:pPr marL="341313" indent="-341313" algn="l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Stem and heel thickness is more</a:t>
            </a:r>
          </a:p>
          <a:p>
            <a:pPr marL="341313" indent="-341313" algn="l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More bending and more steel</a:t>
            </a:r>
          </a:p>
          <a:p>
            <a:pPr marL="341313" indent="-341313" algn="l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Cantilever-T type-Uneconomical</a:t>
            </a:r>
          </a:p>
          <a:p>
            <a:pPr marL="341313" indent="-341313" algn="l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Counterforts-Trapezoidal section</a:t>
            </a:r>
          </a:p>
          <a:p>
            <a:pPr marL="341313" indent="-341313" algn="l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1.5m -3m c/c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70104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500"/>
              </a:spcBef>
            </a:pP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Counterfort Retaining wall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5965825" y="1496872"/>
            <a:ext cx="2298700" cy="3182937"/>
            <a:chOff x="3792" y="1547"/>
            <a:chExt cx="1448" cy="2005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3969" y="1547"/>
              <a:ext cx="1079" cy="1553"/>
              <a:chOff x="3969" y="1547"/>
              <a:chExt cx="1079" cy="1553"/>
            </a:xfrm>
          </p:grpSpPr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4419" y="1547"/>
                <a:ext cx="126" cy="1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4509" y="1547"/>
                <a:ext cx="1" cy="1350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 flipH="1">
                <a:off x="4243" y="1547"/>
                <a:ext cx="182" cy="1350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/>
            </p:nvSpPr>
            <p:spPr bwMode="auto">
              <a:xfrm>
                <a:off x="3969" y="3102"/>
                <a:ext cx="1080" cy="1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4509" y="2898"/>
                <a:ext cx="540" cy="1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3969" y="2898"/>
                <a:ext cx="270" cy="1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>
                <a:off x="3969" y="2898"/>
                <a:ext cx="1" cy="198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>
                <a:off x="5048" y="2898"/>
                <a:ext cx="1" cy="198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H="1" flipV="1">
                <a:off x="4540" y="1548"/>
                <a:ext cx="507" cy="1349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4137" y="3264"/>
              <a:ext cx="81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>
                  <a:solidFill>
                    <a:srgbClr val="FF3300"/>
                  </a:solidFill>
                </a:rPr>
                <a:t>CRW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4698" y="1770"/>
              <a:ext cx="543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>
                  <a:solidFill>
                    <a:srgbClr val="FF3300"/>
                  </a:solidFill>
                </a:rPr>
                <a:t>CF</a:t>
              </a:r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4663" y="2064"/>
              <a:ext cx="290" cy="240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4089" y="2866"/>
              <a:ext cx="96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>
                  <a:solidFill>
                    <a:srgbClr val="FF3300"/>
                  </a:solidFill>
                </a:rPr>
                <a:t>Base Slab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792" y="2419"/>
              <a:ext cx="543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>
                  <a:solidFill>
                    <a:srgbClr val="FF3300"/>
                  </a:solidFill>
                </a:rPr>
                <a:t>Stem</a:t>
              </a:r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3993" y="2640"/>
              <a:ext cx="432" cy="1"/>
            </a:xfrm>
            <a:prstGeom prst="line">
              <a:avLst/>
            </a:prstGeom>
            <a:noFill/>
            <a:ln w="936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2962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D9FD6C1-B462-4ECE-BC38-6A55C57BF236}" type="slidenum">
              <a:rPr lang="en-GB"/>
              <a:pPr/>
              <a:t>12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4495800" cy="8382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Parts of CRW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315200" cy="914400"/>
          </a:xfrm>
          <a:ln/>
        </p:spPr>
        <p:txBody>
          <a:bodyPr>
            <a:normAutofit/>
          </a:bodyPr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Same as that of Cantilever Retaining wall Plus Counterfort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066800" y="2819400"/>
            <a:ext cx="6680200" cy="2957513"/>
            <a:chOff x="672" y="1776"/>
            <a:chExt cx="4208" cy="1863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1670" y="1788"/>
              <a:ext cx="13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764" y="1788"/>
              <a:ext cx="1" cy="13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>
              <a:off x="1486" y="1788"/>
              <a:ext cx="191" cy="13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197" y="3342"/>
              <a:ext cx="113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1764" y="3138"/>
              <a:ext cx="56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1197" y="3138"/>
              <a:ext cx="2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197" y="3138"/>
              <a:ext cx="1" cy="1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331" y="3138"/>
              <a:ext cx="1" cy="1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 flipV="1">
              <a:off x="1799" y="1788"/>
              <a:ext cx="528" cy="13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1777" y="1806"/>
              <a:ext cx="252" cy="13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H="1">
              <a:off x="1763" y="2334"/>
              <a:ext cx="12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1755" y="2190"/>
              <a:ext cx="9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1757" y="2526"/>
              <a:ext cx="15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1763" y="2742"/>
              <a:ext cx="1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1769" y="2958"/>
              <a:ext cx="21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1776" y="3138"/>
              <a:ext cx="24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726" y="1794"/>
              <a:ext cx="85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1065" y="2928"/>
              <a:ext cx="45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3772" y="1776"/>
              <a:ext cx="1108" cy="1751"/>
              <a:chOff x="3772" y="1776"/>
              <a:chExt cx="1108" cy="1751"/>
            </a:xfrm>
          </p:grpSpPr>
          <p:sp>
            <p:nvSpPr>
              <p:cNvPr id="6167" name="Rectangle 23"/>
              <p:cNvSpPr>
                <a:spLocks noChangeArrowheads="1"/>
              </p:cNvSpPr>
              <p:nvPr/>
            </p:nvSpPr>
            <p:spPr bwMode="auto">
              <a:xfrm>
                <a:off x="3772" y="1776"/>
                <a:ext cx="1109" cy="1752"/>
              </a:xfrm>
              <a:prstGeom prst="rect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4049" y="1776"/>
                <a:ext cx="277" cy="1752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4141" y="1899"/>
                <a:ext cx="739" cy="184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4141" y="2575"/>
                <a:ext cx="739" cy="21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4141" y="3251"/>
                <a:ext cx="739" cy="184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945" y="2208"/>
              <a:ext cx="76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750"/>
                </a:spcBef>
              </a:pPr>
              <a:r>
                <a:rPr lang="en-GB" sz="2800" dirty="0"/>
                <a:t>Stem</a:t>
              </a: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672" y="3024"/>
              <a:ext cx="70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750"/>
                </a:spcBef>
              </a:pPr>
              <a:r>
                <a:rPr lang="en-GB" sz="2800"/>
                <a:t>Toe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2397" y="2985"/>
              <a:ext cx="75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750"/>
                </a:spcBef>
              </a:pPr>
              <a:r>
                <a:rPr lang="en-GB" sz="2800"/>
                <a:t>Heel   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118" y="3312"/>
              <a:ext cx="1411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750"/>
                </a:spcBef>
              </a:pPr>
              <a:r>
                <a:rPr lang="en-GB" sz="2800"/>
                <a:t>Base slab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2157" y="2160"/>
              <a:ext cx="1764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750"/>
                </a:spcBef>
              </a:pPr>
              <a:r>
                <a:rPr lang="en-GB" sz="2800"/>
                <a:t>Counterforts</a:t>
              </a: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H="1">
              <a:off x="2027" y="2448"/>
              <a:ext cx="455" cy="3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3582" y="2496"/>
              <a:ext cx="1059" cy="81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295399" y="5791200"/>
            <a:ext cx="3529013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Cross section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477000" y="5791200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sz="320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3254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162CEC4-AEDA-4451-B096-0668B04C3B1E}" type="slidenum">
              <a:rPr lang="en-GB"/>
              <a:pPr/>
              <a:t>13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81000" y="1676400"/>
            <a:ext cx="5486400" cy="4525963"/>
          </a:xfrm>
          <a:ln/>
        </p:spPr>
        <p:txBody>
          <a:bodyPr anchor="t">
            <a:normAutofit/>
          </a:bodyPr>
          <a:lstStyle/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stem acts as a continuous slab 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Soil pressure acts as the load on the slab. 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Earth pressure varies linearly over the height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slab deflects away from the earth face between the counterforts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bending moment in the stem is maximum at the base and reduces towards top. 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But the thickness of the wall is kept constant and only the area of steel is reduced</a:t>
            </a:r>
            <a:r>
              <a:rPr lang="en-GB" sz="2400" dirty="0"/>
              <a:t>.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690282"/>
            <a:ext cx="35814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Design of Stem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5791200" y="2001838"/>
            <a:ext cx="2665413" cy="3527425"/>
            <a:chOff x="3648" y="1261"/>
            <a:chExt cx="1679" cy="2222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3648" y="1261"/>
              <a:ext cx="1679" cy="2222"/>
              <a:chOff x="3648" y="1261"/>
              <a:chExt cx="1679" cy="2222"/>
            </a:xfrm>
          </p:grpSpPr>
          <p:sp>
            <p:nvSpPr>
              <p:cNvPr id="7173" name="Line 5"/>
              <p:cNvSpPr>
                <a:spLocks noChangeShapeType="1"/>
              </p:cNvSpPr>
              <p:nvPr/>
            </p:nvSpPr>
            <p:spPr bwMode="auto">
              <a:xfrm>
                <a:off x="4317" y="1265"/>
                <a:ext cx="147" cy="1"/>
              </a:xfrm>
              <a:prstGeom prst="line">
                <a:avLst/>
              </a:prstGeom>
              <a:noFill/>
              <a:ln w="1908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4422" y="1265"/>
                <a:ext cx="1" cy="1903"/>
              </a:xfrm>
              <a:prstGeom prst="line">
                <a:avLst/>
              </a:prstGeom>
              <a:noFill/>
              <a:ln w="1908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 flipH="1">
                <a:off x="4114" y="1265"/>
                <a:ext cx="211" cy="1903"/>
              </a:xfrm>
              <a:prstGeom prst="line">
                <a:avLst/>
              </a:prstGeom>
              <a:noFill/>
              <a:ln w="1908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>
                <a:off x="3794" y="3444"/>
                <a:ext cx="125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>
                <a:off x="4422" y="3168"/>
                <a:ext cx="62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3794" y="3168"/>
                <a:ext cx="31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>
                <a:off x="3794" y="3168"/>
                <a:ext cx="1" cy="2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auto">
              <a:xfrm>
                <a:off x="5049" y="3168"/>
                <a:ext cx="1" cy="2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Line 13"/>
              <p:cNvSpPr>
                <a:spLocks noChangeShapeType="1"/>
              </p:cNvSpPr>
              <p:nvPr/>
            </p:nvSpPr>
            <p:spPr bwMode="auto">
              <a:xfrm flipH="1" flipV="1">
                <a:off x="4465" y="1261"/>
                <a:ext cx="576" cy="191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Line 14"/>
              <p:cNvSpPr>
                <a:spLocks noChangeShapeType="1"/>
              </p:cNvSpPr>
              <p:nvPr/>
            </p:nvSpPr>
            <p:spPr bwMode="auto">
              <a:xfrm>
                <a:off x="4424" y="1266"/>
                <a:ext cx="279" cy="1895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Line 15"/>
              <p:cNvSpPr>
                <a:spLocks noChangeShapeType="1"/>
              </p:cNvSpPr>
              <p:nvPr/>
            </p:nvSpPr>
            <p:spPr bwMode="auto">
              <a:xfrm flipH="1">
                <a:off x="4421" y="2035"/>
                <a:ext cx="13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16"/>
              <p:cNvSpPr>
                <a:spLocks noChangeShapeType="1"/>
              </p:cNvSpPr>
              <p:nvPr/>
            </p:nvSpPr>
            <p:spPr bwMode="auto">
              <a:xfrm flipH="1">
                <a:off x="4411" y="1832"/>
                <a:ext cx="10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17"/>
              <p:cNvSpPr>
                <a:spLocks noChangeShapeType="1"/>
              </p:cNvSpPr>
              <p:nvPr/>
            </p:nvSpPr>
            <p:spPr bwMode="auto">
              <a:xfrm flipH="1">
                <a:off x="4414" y="2305"/>
                <a:ext cx="16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Line 18"/>
              <p:cNvSpPr>
                <a:spLocks noChangeShapeType="1"/>
              </p:cNvSpPr>
              <p:nvPr/>
            </p:nvSpPr>
            <p:spPr bwMode="auto">
              <a:xfrm flipH="1">
                <a:off x="4421" y="2610"/>
                <a:ext cx="20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9"/>
              <p:cNvSpPr>
                <a:spLocks noChangeShapeType="1"/>
              </p:cNvSpPr>
              <p:nvPr/>
            </p:nvSpPr>
            <p:spPr bwMode="auto">
              <a:xfrm flipH="1">
                <a:off x="4428" y="2915"/>
                <a:ext cx="23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20"/>
              <p:cNvSpPr>
                <a:spLocks noChangeShapeType="1"/>
              </p:cNvSpPr>
              <p:nvPr/>
            </p:nvSpPr>
            <p:spPr bwMode="auto">
              <a:xfrm flipH="1">
                <a:off x="4435" y="3168"/>
                <a:ext cx="26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21"/>
              <p:cNvSpPr>
                <a:spLocks noChangeShapeType="1"/>
              </p:cNvSpPr>
              <p:nvPr/>
            </p:nvSpPr>
            <p:spPr bwMode="auto">
              <a:xfrm>
                <a:off x="4380" y="1261"/>
                <a:ext cx="94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auto">
              <a:xfrm>
                <a:off x="3648" y="2872"/>
                <a:ext cx="50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Text Box 23"/>
              <p:cNvSpPr txBox="1">
                <a:spLocks noChangeArrowheads="1"/>
              </p:cNvSpPr>
              <p:nvPr/>
            </p:nvSpPr>
            <p:spPr bwMode="auto">
              <a:xfrm>
                <a:off x="4752" y="1488"/>
                <a:ext cx="480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>
                  <a:spcBef>
                    <a:spcPts val="1500"/>
                  </a:spcBef>
                </a:pPr>
                <a:r>
                  <a:rPr lang="en-GB" sz="2400"/>
                  <a:t>BF</a:t>
                </a:r>
              </a:p>
            </p:txBody>
          </p:sp>
          <p:sp>
            <p:nvSpPr>
              <p:cNvPr id="7192" name="Text Box 24"/>
              <p:cNvSpPr txBox="1">
                <a:spLocks noChangeArrowheads="1"/>
              </p:cNvSpPr>
              <p:nvPr/>
            </p:nvSpPr>
            <p:spPr bwMode="auto">
              <a:xfrm>
                <a:off x="4272" y="3206"/>
                <a:ext cx="720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>
                  <a:spcBef>
                    <a:spcPts val="1250"/>
                  </a:spcBef>
                </a:pPr>
                <a:r>
                  <a:rPr lang="en-US" sz="2000"/>
                  <a:t>p=K</a:t>
                </a:r>
                <a:r>
                  <a:rPr lang="en-US" sz="2000" baseline="-25000"/>
                  <a:t>a</a:t>
                </a:r>
                <a:r>
                  <a:rPr lang="el-GR" sz="2000">
                    <a:cs typeface="Arial" charset="0"/>
                  </a:rPr>
                  <a:t>γ</a:t>
                </a:r>
                <a:r>
                  <a:rPr lang="en-US" sz="2000">
                    <a:cs typeface="Arial" charset="0"/>
                  </a:rPr>
                  <a:t>h</a:t>
                </a:r>
              </a:p>
            </p:txBody>
          </p:sp>
        </p:grp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V="1">
              <a:off x="4560" y="3155"/>
              <a:ext cx="1" cy="14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3528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2B5E676-AB5F-4A78-8167-0A729831C5CC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00800" cy="1106487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Design of Toe Slab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>
                <a:latin typeface="Times New Roman" pitchFamily="18" charset="0"/>
                <a:cs typeface="Times New Roman" pitchFamily="18" charset="0"/>
              </a:rPr>
            </a:b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5791200" cy="4114800"/>
          </a:xfrm>
          <a:ln/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base width=b =0.6 H to 0.7 H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projection=1/3 to 1/4 of base width.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toe slab is subjected to an upward soil reaction and is designed as a cantilever slab fixed at the front face of the stem.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Reinforcement is provided on earth face along the length of the toe slab.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 case the toe slab projection is large i.e. &gt; b/3, front counterforts are provided above the toe slab and the slab is designed as a continuous horizontal slab spanning between the front counterforts.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477000" y="2133600"/>
            <a:ext cx="2513013" cy="3560763"/>
            <a:chOff x="4080" y="1344"/>
            <a:chExt cx="1583" cy="2243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4746" y="1374"/>
              <a:ext cx="12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4836" y="1374"/>
              <a:ext cx="1" cy="13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>
              <a:off x="4571" y="1374"/>
              <a:ext cx="182" cy="13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4296" y="2928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4836" y="2724"/>
              <a:ext cx="5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4296" y="2724"/>
              <a:ext cx="270" cy="1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4296" y="2724"/>
              <a:ext cx="1" cy="198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5376" y="2724"/>
              <a:ext cx="1" cy="1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 flipV="1">
              <a:off x="4867" y="1373"/>
              <a:ext cx="507" cy="134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4332" y="2826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4428" y="2826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4524" y="2826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4566" y="2736"/>
              <a:ext cx="1" cy="672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4320" y="3300"/>
              <a:ext cx="105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4320" y="3300"/>
              <a:ext cx="1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5376" y="3300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V="1">
              <a:off x="4320" y="3395"/>
              <a:ext cx="1056" cy="1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4374" y="3287"/>
              <a:ext cx="1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 flipV="1">
              <a:off x="4512" y="3299"/>
              <a:ext cx="1" cy="24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4284" y="3024"/>
              <a:ext cx="110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4752" y="2988"/>
              <a:ext cx="24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b</a:t>
              </a:r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848" y="1368"/>
              <a:ext cx="672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4656" y="2928"/>
              <a:ext cx="1008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5472" y="1344"/>
              <a:ext cx="1" cy="15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5184" y="1680"/>
              <a:ext cx="288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H</a:t>
              </a:r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4104" y="2568"/>
              <a:ext cx="480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4080" y="1368"/>
              <a:ext cx="1152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4128" y="2928"/>
              <a:ext cx="384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4224" y="1356"/>
              <a:ext cx="1" cy="120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4224" y="2544"/>
              <a:ext cx="1" cy="3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4296" y="2928"/>
              <a:ext cx="270" cy="1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3432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9A95271-1532-4DE5-884D-71241944D7FE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14325" y="1933482"/>
            <a:ext cx="6858000" cy="4038600"/>
          </a:xfrm>
          <a:ln/>
        </p:spPr>
        <p:txBody>
          <a:bodyPr anchor="t"/>
          <a:lstStyle/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	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heel slab is designed as a continuous slab spanning over the counterforts and is subjected to downward forces due to weight of soil plus self weight of slab and an upward force due to soil reaction. 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  Maximum +</a:t>
            </a:r>
            <a:r>
              <a:rPr lang="en-US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B.M=  pl</a:t>
            </a:r>
            <a:r>
              <a:rPr lang="en-US" sz="2000" b="0" baseline="30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/16 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mid-way between counterforts)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And</a:t>
            </a:r>
            <a:endParaRPr lang="en-US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Maximum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B.M= pl</a:t>
            </a:r>
            <a:r>
              <a:rPr lang="en-US" sz="2000" b="0" baseline="30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/12 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occurring at counterforts</a:t>
            </a:r>
            <a:r>
              <a:rPr lang="en-US" sz="2400" dirty="0"/>
              <a:t>)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5118" y="838199"/>
            <a:ext cx="54864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sz="2400" b="1" dirty="0">
                <a:solidFill>
                  <a:schemeClr val="accent2"/>
                </a:solidFill>
              </a:rPr>
              <a:t>Design of Heel Slab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6591300" y="2743200"/>
            <a:ext cx="1716088" cy="3198813"/>
            <a:chOff x="4152" y="1728"/>
            <a:chExt cx="1081" cy="2015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4602" y="1740"/>
              <a:ext cx="12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4692" y="1740"/>
              <a:ext cx="1" cy="13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H="1">
              <a:off x="4427" y="1740"/>
              <a:ext cx="182" cy="13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4152" y="3294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4692" y="3090"/>
              <a:ext cx="540" cy="1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152" y="3090"/>
              <a:ext cx="2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4152" y="3090"/>
              <a:ext cx="1" cy="1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5232" y="3090"/>
              <a:ext cx="1" cy="198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H="1" flipV="1">
              <a:off x="4723" y="1739"/>
              <a:ext cx="507" cy="134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800" y="2640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4896" y="2640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4992" y="2640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5088" y="2640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4800" y="3192"/>
              <a:ext cx="1" cy="9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4896" y="3192"/>
              <a:ext cx="1" cy="9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4992" y="3192"/>
              <a:ext cx="1" cy="9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5088" y="3192"/>
              <a:ext cx="1" cy="9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4176" y="3456"/>
              <a:ext cx="105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4176" y="3456"/>
              <a:ext cx="1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5232" y="3456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V="1">
              <a:off x="4176" y="3551"/>
              <a:ext cx="1056" cy="1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4704" y="3072"/>
              <a:ext cx="1" cy="672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4944" y="3455"/>
              <a:ext cx="1" cy="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 flipV="1">
              <a:off x="5040" y="3455"/>
              <a:ext cx="1" cy="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 flipV="1">
              <a:off x="4848" y="3455"/>
              <a:ext cx="1" cy="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flipV="1">
              <a:off x="5136" y="3455"/>
              <a:ext cx="1" cy="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 flipV="1">
              <a:off x="4752" y="3455"/>
              <a:ext cx="1" cy="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 flipV="1">
              <a:off x="5232" y="1727"/>
              <a:ext cx="1" cy="1346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 flipH="1">
              <a:off x="4703" y="1740"/>
              <a:ext cx="530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4744" y="2448"/>
              <a:ext cx="384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/>
                <a:t>BF</a:t>
              </a:r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4694" y="3294"/>
              <a:ext cx="540" cy="1"/>
            </a:xfrm>
            <a:prstGeom prst="line">
              <a:avLst/>
            </a:prstGeom>
            <a:noFill/>
            <a:ln w="1908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994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40A7D3B-705F-449C-822E-6F4468BD253A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33388"/>
            <a:ext cx="4876800" cy="13731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solidFill>
                  <a:schemeClr val="accent2"/>
                </a:solidFill>
              </a:rPr>
              <a:t/>
            </a:r>
            <a:br>
              <a:rPr lang="en-GB" sz="2800" b="1" dirty="0">
                <a:solidFill>
                  <a:schemeClr val="accent2"/>
                </a:solidFill>
              </a:rPr>
            </a:br>
            <a:r>
              <a:rPr lang="en-GB" sz="2400" b="1" dirty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Design of Counterforts</a:t>
            </a:r>
            <a:r>
              <a:rPr lang="en-GB" sz="2800" b="1" dirty="0">
                <a:solidFill>
                  <a:schemeClr val="accent2"/>
                </a:solidFill>
              </a:rPr>
              <a:t/>
            </a:r>
            <a:br>
              <a:rPr lang="en-GB" sz="2800" b="1" dirty="0">
                <a:solidFill>
                  <a:schemeClr val="accent2"/>
                </a:solidFill>
              </a:rPr>
            </a:b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5562600" cy="4572000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counterforts are subjected to outward reaction from the stem.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This produces tension along the outer sloping face of the counterforts.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inner face supporting the stem is in compression. Thus counterforts are designed as a T-beam of varying depth.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main steel provided along the sloping face shall be anchored properly at both ends.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depth of the counterfort is measured perpendicular to the sloping side.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638800" y="1779588"/>
            <a:ext cx="3660775" cy="3719512"/>
            <a:chOff x="3552" y="1121"/>
            <a:chExt cx="2306" cy="2343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4362" y="1127"/>
              <a:ext cx="225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4517" y="1121"/>
              <a:ext cx="1" cy="194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>
              <a:off x="4044" y="1121"/>
              <a:ext cx="324" cy="194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552" y="3360"/>
              <a:ext cx="193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4517" y="3066"/>
              <a:ext cx="96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3552" y="3066"/>
              <a:ext cx="48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552" y="3066"/>
              <a:ext cx="1" cy="28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5482" y="3066"/>
              <a:ext cx="1" cy="28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H="1" flipV="1">
              <a:off x="4586" y="1125"/>
              <a:ext cx="880" cy="193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4539" y="1147"/>
              <a:ext cx="428" cy="19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H="1">
              <a:off x="4516" y="1908"/>
              <a:ext cx="20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H="1">
              <a:off x="4502" y="1700"/>
              <a:ext cx="15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H="1">
              <a:off x="4505" y="2184"/>
              <a:ext cx="2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4516" y="2496"/>
              <a:ext cx="31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H="1">
              <a:off x="4527" y="2807"/>
              <a:ext cx="36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>
              <a:off x="4538" y="3042"/>
              <a:ext cx="41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H="1" flipV="1">
              <a:off x="4549" y="1173"/>
              <a:ext cx="879" cy="1935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417" y="3093"/>
              <a:ext cx="5" cy="230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H="1">
              <a:off x="4991" y="3318"/>
              <a:ext cx="431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 flipH="1">
              <a:off x="4367" y="1182"/>
              <a:ext cx="175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5225" y="2280"/>
              <a:ext cx="34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125"/>
                </a:spcBef>
              </a:pPr>
              <a:r>
                <a:rPr lang="en-GB"/>
                <a:t>T</a:t>
              </a:r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 flipH="1">
              <a:off x="5138" y="2349"/>
              <a:ext cx="17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3766" y="2280"/>
              <a:ext cx="429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125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3992" y="2366"/>
              <a:ext cx="51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V="1">
              <a:off x="4527" y="2687"/>
              <a:ext cx="772" cy="3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4882" y="2777"/>
              <a:ext cx="34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125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4892" y="1908"/>
              <a:ext cx="1" cy="1245"/>
            </a:xfrm>
            <a:prstGeom prst="line">
              <a:avLst/>
            </a:prstGeom>
            <a:noFill/>
            <a:ln w="936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5053" y="2254"/>
              <a:ext cx="1" cy="899"/>
            </a:xfrm>
            <a:prstGeom prst="line">
              <a:avLst/>
            </a:prstGeom>
            <a:noFill/>
            <a:ln w="936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H="1">
              <a:off x="4452" y="2461"/>
              <a:ext cx="688" cy="1"/>
            </a:xfrm>
            <a:prstGeom prst="line">
              <a:avLst/>
            </a:prstGeom>
            <a:noFill/>
            <a:ln w="936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H="1">
              <a:off x="4452" y="2599"/>
              <a:ext cx="774" cy="1"/>
            </a:xfrm>
            <a:prstGeom prst="line">
              <a:avLst/>
            </a:prstGeom>
            <a:noFill/>
            <a:ln w="936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4474" y="1147"/>
              <a:ext cx="1" cy="2144"/>
            </a:xfrm>
            <a:prstGeom prst="line">
              <a:avLst/>
            </a:prstGeom>
            <a:noFill/>
            <a:ln w="936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H="1">
              <a:off x="4173" y="3118"/>
              <a:ext cx="1289" cy="1"/>
            </a:xfrm>
            <a:prstGeom prst="line">
              <a:avLst/>
            </a:prstGeom>
            <a:noFill/>
            <a:ln w="936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AutoShape 36"/>
            <p:cNvSpPr>
              <a:spLocks/>
            </p:cNvSpPr>
            <p:nvPr/>
          </p:nvSpPr>
          <p:spPr bwMode="auto">
            <a:xfrm rot="7740000" flipH="1" flipV="1">
              <a:off x="4006" y="1481"/>
              <a:ext cx="1440" cy="1750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0"/>
                <a:gd name="G5" fmla="+- G4 10800 0"/>
                <a:gd name="G6" fmla="cos 10800 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1599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</a:path>
              </a:pathLst>
            </a:custGeom>
            <a:noFill/>
            <a:ln w="2844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189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12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D9E9751-2518-445E-A141-4D39B6B449E8}" type="slidenum">
              <a:rPr lang="en-GB"/>
              <a:pPr/>
              <a:t>17</a:t>
            </a:fld>
            <a:endParaRPr lang="en-GB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6019800" cy="6096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Behaviour of Counterfort RW</a:t>
            </a:r>
          </a:p>
        </p:txBody>
      </p:sp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81000" y="1447800"/>
            <a:ext cx="5713413" cy="4741863"/>
            <a:chOff x="240" y="912"/>
            <a:chExt cx="3599" cy="2987"/>
          </a:xfrm>
        </p:grpSpPr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240" y="912"/>
              <a:ext cx="3599" cy="2838"/>
              <a:chOff x="240" y="912"/>
              <a:chExt cx="3599" cy="2838"/>
            </a:xfrm>
          </p:grpSpPr>
          <p:sp>
            <p:nvSpPr>
              <p:cNvPr id="12292" name="Line 4"/>
              <p:cNvSpPr>
                <a:spLocks noChangeShapeType="1"/>
              </p:cNvSpPr>
              <p:nvPr/>
            </p:nvSpPr>
            <p:spPr bwMode="auto">
              <a:xfrm flipV="1">
                <a:off x="1222" y="959"/>
                <a:ext cx="1643" cy="10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3" name="Freeform 5"/>
              <p:cNvSpPr>
                <a:spLocks noChangeArrowheads="1"/>
              </p:cNvSpPr>
              <p:nvPr/>
            </p:nvSpPr>
            <p:spPr bwMode="auto">
              <a:xfrm>
                <a:off x="1226" y="920"/>
                <a:ext cx="1533" cy="1060"/>
              </a:xfrm>
              <a:custGeom>
                <a:avLst/>
                <a:gdLst>
                  <a:gd name="T0" fmla="*/ 0 w 3780"/>
                  <a:gd name="T1" fmla="*/ 2520 h 2520"/>
                  <a:gd name="T2" fmla="*/ 360 w 3780"/>
                  <a:gd name="T3" fmla="*/ 2340 h 2520"/>
                  <a:gd name="T4" fmla="*/ 1080 w 3780"/>
                  <a:gd name="T5" fmla="*/ 1800 h 2520"/>
                  <a:gd name="T6" fmla="*/ 1800 w 3780"/>
                  <a:gd name="T7" fmla="*/ 1440 h 2520"/>
                  <a:gd name="T8" fmla="*/ 2700 w 3780"/>
                  <a:gd name="T9" fmla="*/ 900 h 2520"/>
                  <a:gd name="T10" fmla="*/ 3600 w 3780"/>
                  <a:gd name="T11" fmla="*/ 180 h 2520"/>
                  <a:gd name="T12" fmla="*/ 3780 w 3780"/>
                  <a:gd name="T13" fmla="*/ 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0" h="2520">
                    <a:moveTo>
                      <a:pt x="0" y="2520"/>
                    </a:moveTo>
                    <a:cubicBezTo>
                      <a:pt x="90" y="2490"/>
                      <a:pt x="180" y="2460"/>
                      <a:pt x="360" y="2340"/>
                    </a:cubicBezTo>
                    <a:cubicBezTo>
                      <a:pt x="540" y="2220"/>
                      <a:pt x="840" y="1950"/>
                      <a:pt x="1080" y="1800"/>
                    </a:cubicBezTo>
                    <a:cubicBezTo>
                      <a:pt x="1320" y="1650"/>
                      <a:pt x="1530" y="1590"/>
                      <a:pt x="1800" y="1440"/>
                    </a:cubicBezTo>
                    <a:cubicBezTo>
                      <a:pt x="2070" y="1290"/>
                      <a:pt x="2400" y="1110"/>
                      <a:pt x="2700" y="900"/>
                    </a:cubicBezTo>
                    <a:cubicBezTo>
                      <a:pt x="3000" y="690"/>
                      <a:pt x="3420" y="330"/>
                      <a:pt x="3600" y="180"/>
                    </a:cubicBezTo>
                    <a:cubicBezTo>
                      <a:pt x="3780" y="30"/>
                      <a:pt x="3780" y="15"/>
                      <a:pt x="3780" y="0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 flipH="1">
                <a:off x="2065" y="1189"/>
                <a:ext cx="393" cy="243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2244" y="1332"/>
                <a:ext cx="1" cy="1507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prstDash val="lgDashDot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 flipH="1">
                <a:off x="1682" y="2839"/>
                <a:ext cx="569" cy="33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prstDash val="lgDashDot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2248" y="2846"/>
                <a:ext cx="542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prstDash val="lgDashDot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 flipH="1">
                <a:off x="1454" y="1534"/>
                <a:ext cx="389" cy="25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 flipH="1">
                <a:off x="2659" y="2747"/>
                <a:ext cx="393" cy="243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2301" y="1115"/>
                <a:ext cx="391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  -M</a:t>
                </a:r>
              </a:p>
            </p:txBody>
          </p:sp>
          <p:sp>
            <p:nvSpPr>
              <p:cNvPr id="12301" name="Text Box 13"/>
              <p:cNvSpPr txBox="1">
                <a:spLocks noChangeArrowheads="1"/>
              </p:cNvSpPr>
              <p:nvPr/>
            </p:nvSpPr>
            <p:spPr bwMode="auto">
              <a:xfrm>
                <a:off x="2836" y="2896"/>
                <a:ext cx="391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-M</a:t>
                </a:r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240" y="3427"/>
                <a:ext cx="469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 TOE</a:t>
                </a:r>
              </a:p>
            </p:txBody>
          </p:sp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2822" y="2048"/>
                <a:ext cx="1017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 COUNTERFORT</a:t>
                </a:r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>
                <a:off x="2588" y="2291"/>
                <a:ext cx="39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5" name="Freeform 17"/>
              <p:cNvSpPr>
                <a:spLocks noChangeArrowheads="1"/>
              </p:cNvSpPr>
              <p:nvPr/>
            </p:nvSpPr>
            <p:spPr bwMode="auto">
              <a:xfrm>
                <a:off x="1101" y="912"/>
                <a:ext cx="1552" cy="1068"/>
              </a:xfrm>
              <a:custGeom>
                <a:avLst/>
                <a:gdLst>
                  <a:gd name="T0" fmla="*/ 0 w 3780"/>
                  <a:gd name="T1" fmla="*/ 2520 h 2520"/>
                  <a:gd name="T2" fmla="*/ 360 w 3780"/>
                  <a:gd name="T3" fmla="*/ 2340 h 2520"/>
                  <a:gd name="T4" fmla="*/ 1080 w 3780"/>
                  <a:gd name="T5" fmla="*/ 1800 h 2520"/>
                  <a:gd name="T6" fmla="*/ 1800 w 3780"/>
                  <a:gd name="T7" fmla="*/ 1440 h 2520"/>
                  <a:gd name="T8" fmla="*/ 2700 w 3780"/>
                  <a:gd name="T9" fmla="*/ 900 h 2520"/>
                  <a:gd name="T10" fmla="*/ 3600 w 3780"/>
                  <a:gd name="T11" fmla="*/ 180 h 2520"/>
                  <a:gd name="T12" fmla="*/ 3780 w 3780"/>
                  <a:gd name="T13" fmla="*/ 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0" h="2520">
                    <a:moveTo>
                      <a:pt x="0" y="2520"/>
                    </a:moveTo>
                    <a:cubicBezTo>
                      <a:pt x="90" y="2490"/>
                      <a:pt x="180" y="2460"/>
                      <a:pt x="360" y="2340"/>
                    </a:cubicBezTo>
                    <a:cubicBezTo>
                      <a:pt x="540" y="2220"/>
                      <a:pt x="840" y="1950"/>
                      <a:pt x="1080" y="1800"/>
                    </a:cubicBezTo>
                    <a:cubicBezTo>
                      <a:pt x="1320" y="1650"/>
                      <a:pt x="1530" y="1590"/>
                      <a:pt x="1800" y="1440"/>
                    </a:cubicBezTo>
                    <a:cubicBezTo>
                      <a:pt x="2070" y="1290"/>
                      <a:pt x="2400" y="1110"/>
                      <a:pt x="2700" y="900"/>
                    </a:cubicBezTo>
                    <a:cubicBezTo>
                      <a:pt x="3000" y="690"/>
                      <a:pt x="3420" y="330"/>
                      <a:pt x="3600" y="180"/>
                    </a:cubicBezTo>
                    <a:cubicBezTo>
                      <a:pt x="3780" y="30"/>
                      <a:pt x="3780" y="15"/>
                      <a:pt x="3780" y="0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Line 18"/>
              <p:cNvSpPr>
                <a:spLocks noChangeShapeType="1"/>
              </p:cNvSpPr>
              <p:nvPr/>
            </p:nvSpPr>
            <p:spPr bwMode="auto">
              <a:xfrm>
                <a:off x="3429" y="2533"/>
                <a:ext cx="92" cy="206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Freeform 19"/>
              <p:cNvSpPr>
                <a:spLocks noChangeArrowheads="1"/>
              </p:cNvSpPr>
              <p:nvPr/>
            </p:nvSpPr>
            <p:spPr bwMode="auto">
              <a:xfrm>
                <a:off x="2822" y="950"/>
                <a:ext cx="622" cy="1514"/>
              </a:xfrm>
              <a:custGeom>
                <a:avLst/>
                <a:gdLst>
                  <a:gd name="T0" fmla="*/ 112 w 1432"/>
                  <a:gd name="T1" fmla="*/ 0 h 3360"/>
                  <a:gd name="T2" fmla="*/ 112 w 1432"/>
                  <a:gd name="T3" fmla="*/ 860 h 3360"/>
                  <a:gd name="T4" fmla="*/ 132 w 1432"/>
                  <a:gd name="T5" fmla="*/ 2820 h 3360"/>
                  <a:gd name="T6" fmla="*/ 152 w 1432"/>
                  <a:gd name="T7" fmla="*/ 3160 h 3360"/>
                  <a:gd name="T8" fmla="*/ 332 w 1432"/>
                  <a:gd name="T9" fmla="*/ 3200 h 3360"/>
                  <a:gd name="T10" fmla="*/ 852 w 1432"/>
                  <a:gd name="T11" fmla="*/ 3240 h 3360"/>
                  <a:gd name="T12" fmla="*/ 952 w 1432"/>
                  <a:gd name="T13" fmla="*/ 3260 h 3360"/>
                  <a:gd name="T14" fmla="*/ 1092 w 1432"/>
                  <a:gd name="T15" fmla="*/ 3320 h 3360"/>
                  <a:gd name="T16" fmla="*/ 1432 w 1432"/>
                  <a:gd name="T17" fmla="*/ 3360 h 3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2" h="3360">
                    <a:moveTo>
                      <a:pt x="112" y="0"/>
                    </a:moveTo>
                    <a:cubicBezTo>
                      <a:pt x="75" y="637"/>
                      <a:pt x="99" y="38"/>
                      <a:pt x="112" y="860"/>
                    </a:cubicBezTo>
                    <a:cubicBezTo>
                      <a:pt x="123" y="1513"/>
                      <a:pt x="121" y="2167"/>
                      <a:pt x="132" y="2820"/>
                    </a:cubicBezTo>
                    <a:cubicBezTo>
                      <a:pt x="134" y="2934"/>
                      <a:pt x="127" y="3049"/>
                      <a:pt x="152" y="3160"/>
                    </a:cubicBezTo>
                    <a:cubicBezTo>
                      <a:pt x="156" y="3176"/>
                      <a:pt x="273" y="3188"/>
                      <a:pt x="332" y="3200"/>
                    </a:cubicBezTo>
                    <a:cubicBezTo>
                      <a:pt x="626" y="3259"/>
                      <a:pt x="0" y="3201"/>
                      <a:pt x="852" y="3240"/>
                    </a:cubicBezTo>
                    <a:cubicBezTo>
                      <a:pt x="885" y="3247"/>
                      <a:pt x="920" y="3249"/>
                      <a:pt x="952" y="3260"/>
                    </a:cubicBezTo>
                    <a:cubicBezTo>
                      <a:pt x="1018" y="3282"/>
                      <a:pt x="1027" y="3310"/>
                      <a:pt x="1092" y="3320"/>
                    </a:cubicBezTo>
                    <a:cubicBezTo>
                      <a:pt x="1164" y="3331"/>
                      <a:pt x="1346" y="3360"/>
                      <a:pt x="1432" y="3360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2733" y="950"/>
                <a:ext cx="13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Freeform 21"/>
              <p:cNvSpPr>
                <a:spLocks noChangeArrowheads="1"/>
              </p:cNvSpPr>
              <p:nvPr/>
            </p:nvSpPr>
            <p:spPr bwMode="auto">
              <a:xfrm>
                <a:off x="2712" y="932"/>
                <a:ext cx="737" cy="1602"/>
              </a:xfrm>
              <a:custGeom>
                <a:avLst/>
                <a:gdLst>
                  <a:gd name="T0" fmla="*/ 112 w 1432"/>
                  <a:gd name="T1" fmla="*/ 0 h 3360"/>
                  <a:gd name="T2" fmla="*/ 112 w 1432"/>
                  <a:gd name="T3" fmla="*/ 860 h 3360"/>
                  <a:gd name="T4" fmla="*/ 132 w 1432"/>
                  <a:gd name="T5" fmla="*/ 2820 h 3360"/>
                  <a:gd name="T6" fmla="*/ 152 w 1432"/>
                  <a:gd name="T7" fmla="*/ 3160 h 3360"/>
                  <a:gd name="T8" fmla="*/ 332 w 1432"/>
                  <a:gd name="T9" fmla="*/ 3200 h 3360"/>
                  <a:gd name="T10" fmla="*/ 852 w 1432"/>
                  <a:gd name="T11" fmla="*/ 3240 h 3360"/>
                  <a:gd name="T12" fmla="*/ 952 w 1432"/>
                  <a:gd name="T13" fmla="*/ 3260 h 3360"/>
                  <a:gd name="T14" fmla="*/ 1092 w 1432"/>
                  <a:gd name="T15" fmla="*/ 3320 h 3360"/>
                  <a:gd name="T16" fmla="*/ 1432 w 1432"/>
                  <a:gd name="T17" fmla="*/ 3360 h 3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2" h="3360">
                    <a:moveTo>
                      <a:pt x="112" y="0"/>
                    </a:moveTo>
                    <a:cubicBezTo>
                      <a:pt x="75" y="637"/>
                      <a:pt x="99" y="38"/>
                      <a:pt x="112" y="860"/>
                    </a:cubicBezTo>
                    <a:cubicBezTo>
                      <a:pt x="123" y="1513"/>
                      <a:pt x="121" y="2167"/>
                      <a:pt x="132" y="2820"/>
                    </a:cubicBezTo>
                    <a:cubicBezTo>
                      <a:pt x="134" y="2934"/>
                      <a:pt x="127" y="3049"/>
                      <a:pt x="152" y="3160"/>
                    </a:cubicBezTo>
                    <a:cubicBezTo>
                      <a:pt x="156" y="3176"/>
                      <a:pt x="273" y="3188"/>
                      <a:pt x="332" y="3200"/>
                    </a:cubicBezTo>
                    <a:cubicBezTo>
                      <a:pt x="626" y="3259"/>
                      <a:pt x="0" y="3201"/>
                      <a:pt x="852" y="3240"/>
                    </a:cubicBezTo>
                    <a:cubicBezTo>
                      <a:pt x="885" y="3247"/>
                      <a:pt x="920" y="3249"/>
                      <a:pt x="952" y="3260"/>
                    </a:cubicBezTo>
                    <a:cubicBezTo>
                      <a:pt x="1018" y="3282"/>
                      <a:pt x="1027" y="3310"/>
                      <a:pt x="1092" y="3320"/>
                    </a:cubicBezTo>
                    <a:cubicBezTo>
                      <a:pt x="1164" y="3331"/>
                      <a:pt x="1346" y="3360"/>
                      <a:pt x="1432" y="3360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2660" y="932"/>
                <a:ext cx="99" cy="1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11" name="Group 23"/>
            <p:cNvGrpSpPr>
              <a:grpSpLocks/>
            </p:cNvGrpSpPr>
            <p:nvPr/>
          </p:nvGrpSpPr>
          <p:grpSpPr bwMode="auto">
            <a:xfrm>
              <a:off x="630" y="932"/>
              <a:ext cx="2948" cy="2967"/>
              <a:chOff x="630" y="932"/>
              <a:chExt cx="2948" cy="2967"/>
            </a:xfrm>
          </p:grpSpPr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1107" y="1994"/>
                <a:ext cx="137" cy="1"/>
              </a:xfrm>
              <a:prstGeom prst="line">
                <a:avLst/>
              </a:prstGeom>
              <a:noFill/>
              <a:ln w="1908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1218" y="1991"/>
                <a:ext cx="1" cy="1521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>
                <a:off x="631" y="3737"/>
                <a:ext cx="117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>
                <a:off x="1213" y="3507"/>
                <a:ext cx="587" cy="1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Line 28"/>
              <p:cNvSpPr>
                <a:spLocks noChangeShapeType="1"/>
              </p:cNvSpPr>
              <p:nvPr/>
            </p:nvSpPr>
            <p:spPr bwMode="auto">
              <a:xfrm>
                <a:off x="631" y="3507"/>
                <a:ext cx="46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7" name="Line 29"/>
              <p:cNvSpPr>
                <a:spLocks noChangeShapeType="1"/>
              </p:cNvSpPr>
              <p:nvPr/>
            </p:nvSpPr>
            <p:spPr bwMode="auto">
              <a:xfrm>
                <a:off x="631" y="3507"/>
                <a:ext cx="1" cy="22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8" name="Line 30"/>
              <p:cNvSpPr>
                <a:spLocks noChangeShapeType="1"/>
              </p:cNvSpPr>
              <p:nvPr/>
            </p:nvSpPr>
            <p:spPr bwMode="auto">
              <a:xfrm>
                <a:off x="1804" y="3507"/>
                <a:ext cx="1" cy="22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 flipH="1" flipV="1">
                <a:off x="1250" y="1986"/>
                <a:ext cx="554" cy="152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 flipV="1">
                <a:off x="1120" y="932"/>
                <a:ext cx="1643" cy="10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/>
            </p:nvSpPr>
            <p:spPr bwMode="auto">
              <a:xfrm flipV="1">
                <a:off x="1796" y="2457"/>
                <a:ext cx="1643" cy="10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/>
            </p:nvSpPr>
            <p:spPr bwMode="auto">
              <a:xfrm flipV="1">
                <a:off x="1796" y="2683"/>
                <a:ext cx="1643" cy="10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/>
            </p:nvSpPr>
            <p:spPr bwMode="auto">
              <a:xfrm>
                <a:off x="3439" y="2467"/>
                <a:ext cx="1" cy="22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/>
            </p:nvSpPr>
            <p:spPr bwMode="auto">
              <a:xfrm flipH="1" flipV="1">
                <a:off x="2241" y="1353"/>
                <a:ext cx="554" cy="152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5" name="Line 37"/>
              <p:cNvSpPr>
                <a:spLocks noChangeShapeType="1"/>
              </p:cNvSpPr>
              <p:nvPr/>
            </p:nvSpPr>
            <p:spPr bwMode="auto">
              <a:xfrm flipH="1" flipV="1">
                <a:off x="2319" y="1299"/>
                <a:ext cx="554" cy="152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6" name="Line 38"/>
              <p:cNvSpPr>
                <a:spLocks noChangeShapeType="1"/>
              </p:cNvSpPr>
              <p:nvPr/>
            </p:nvSpPr>
            <p:spPr bwMode="auto">
              <a:xfrm flipV="1">
                <a:off x="2751" y="2364"/>
                <a:ext cx="143" cy="9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Line 39"/>
              <p:cNvSpPr>
                <a:spLocks noChangeShapeType="1"/>
              </p:cNvSpPr>
              <p:nvPr/>
            </p:nvSpPr>
            <p:spPr bwMode="auto">
              <a:xfrm>
                <a:off x="1840" y="3215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1961" y="3125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2092" y="3044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Line 42"/>
              <p:cNvSpPr>
                <a:spLocks noChangeShapeType="1"/>
              </p:cNvSpPr>
              <p:nvPr/>
            </p:nvSpPr>
            <p:spPr bwMode="auto">
              <a:xfrm>
                <a:off x="2196" y="2972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1" name="Line 43"/>
              <p:cNvSpPr>
                <a:spLocks noChangeShapeType="1"/>
              </p:cNvSpPr>
              <p:nvPr/>
            </p:nvSpPr>
            <p:spPr bwMode="auto">
              <a:xfrm>
                <a:off x="2318" y="2890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2" name="Line 44"/>
              <p:cNvSpPr>
                <a:spLocks noChangeShapeType="1"/>
              </p:cNvSpPr>
              <p:nvPr/>
            </p:nvSpPr>
            <p:spPr bwMode="auto">
              <a:xfrm>
                <a:off x="2022" y="3179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3" name="Line 45"/>
              <p:cNvSpPr>
                <a:spLocks noChangeShapeType="1"/>
              </p:cNvSpPr>
              <p:nvPr/>
            </p:nvSpPr>
            <p:spPr bwMode="auto">
              <a:xfrm>
                <a:off x="2144" y="3089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4" name="Line 46"/>
              <p:cNvSpPr>
                <a:spLocks noChangeShapeType="1"/>
              </p:cNvSpPr>
              <p:nvPr/>
            </p:nvSpPr>
            <p:spPr bwMode="auto">
              <a:xfrm>
                <a:off x="2274" y="3008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5" name="Line 47"/>
              <p:cNvSpPr>
                <a:spLocks noChangeShapeType="1"/>
              </p:cNvSpPr>
              <p:nvPr/>
            </p:nvSpPr>
            <p:spPr bwMode="auto">
              <a:xfrm>
                <a:off x="2379" y="2936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6" name="Line 48"/>
              <p:cNvSpPr>
                <a:spLocks noChangeShapeType="1"/>
              </p:cNvSpPr>
              <p:nvPr/>
            </p:nvSpPr>
            <p:spPr bwMode="auto">
              <a:xfrm>
                <a:off x="2501" y="2854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7" name="Line 49"/>
              <p:cNvSpPr>
                <a:spLocks noChangeShapeType="1"/>
              </p:cNvSpPr>
              <p:nvPr/>
            </p:nvSpPr>
            <p:spPr bwMode="auto">
              <a:xfrm flipV="1">
                <a:off x="630" y="3170"/>
                <a:ext cx="459" cy="33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8" name="Line 50"/>
              <p:cNvSpPr>
                <a:spLocks noChangeShapeType="1"/>
              </p:cNvSpPr>
              <p:nvPr/>
            </p:nvSpPr>
            <p:spPr bwMode="auto">
              <a:xfrm flipV="1">
                <a:off x="683" y="3737"/>
                <a:ext cx="1" cy="164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9" name="Line 51"/>
              <p:cNvSpPr>
                <a:spLocks noChangeShapeType="1"/>
              </p:cNvSpPr>
              <p:nvPr/>
            </p:nvSpPr>
            <p:spPr bwMode="auto">
              <a:xfrm flipV="1">
                <a:off x="788" y="3737"/>
                <a:ext cx="1" cy="164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0" name="Freeform 52"/>
              <p:cNvSpPr>
                <a:spLocks noChangeArrowheads="1"/>
              </p:cNvSpPr>
              <p:nvPr/>
            </p:nvSpPr>
            <p:spPr bwMode="auto">
              <a:xfrm rot="21480000">
                <a:off x="1787" y="2593"/>
                <a:ext cx="1661" cy="892"/>
              </a:xfrm>
              <a:custGeom>
                <a:avLst/>
                <a:gdLst>
                  <a:gd name="T0" fmla="*/ 0 w 3780"/>
                  <a:gd name="T1" fmla="*/ 1980 h 1980"/>
                  <a:gd name="T2" fmla="*/ 360 w 3780"/>
                  <a:gd name="T3" fmla="*/ 1800 h 1980"/>
                  <a:gd name="T4" fmla="*/ 1440 w 3780"/>
                  <a:gd name="T5" fmla="*/ 1440 h 1980"/>
                  <a:gd name="T6" fmla="*/ 2160 w 3780"/>
                  <a:gd name="T7" fmla="*/ 720 h 1980"/>
                  <a:gd name="T8" fmla="*/ 2880 w 3780"/>
                  <a:gd name="T9" fmla="*/ 360 h 1980"/>
                  <a:gd name="T10" fmla="*/ 3780 w 3780"/>
                  <a:gd name="T11" fmla="*/ 0 h 1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80" h="1980">
                    <a:moveTo>
                      <a:pt x="0" y="1980"/>
                    </a:moveTo>
                    <a:cubicBezTo>
                      <a:pt x="60" y="1935"/>
                      <a:pt x="120" y="1890"/>
                      <a:pt x="360" y="1800"/>
                    </a:cubicBezTo>
                    <a:cubicBezTo>
                      <a:pt x="600" y="1710"/>
                      <a:pt x="1140" y="1620"/>
                      <a:pt x="1440" y="1440"/>
                    </a:cubicBezTo>
                    <a:cubicBezTo>
                      <a:pt x="1740" y="1260"/>
                      <a:pt x="1920" y="900"/>
                      <a:pt x="2160" y="720"/>
                    </a:cubicBezTo>
                    <a:cubicBezTo>
                      <a:pt x="2400" y="540"/>
                      <a:pt x="2610" y="480"/>
                      <a:pt x="2880" y="360"/>
                    </a:cubicBezTo>
                    <a:cubicBezTo>
                      <a:pt x="3150" y="240"/>
                      <a:pt x="3630" y="60"/>
                      <a:pt x="3780" y="0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1" name="Freeform 53"/>
              <p:cNvSpPr>
                <a:spLocks noChangeArrowheads="1"/>
              </p:cNvSpPr>
              <p:nvPr/>
            </p:nvSpPr>
            <p:spPr bwMode="auto">
              <a:xfrm>
                <a:off x="1814" y="2746"/>
                <a:ext cx="1713" cy="991"/>
              </a:xfrm>
              <a:custGeom>
                <a:avLst/>
                <a:gdLst>
                  <a:gd name="T0" fmla="*/ 0 w 3780"/>
                  <a:gd name="T1" fmla="*/ 1980 h 1980"/>
                  <a:gd name="T2" fmla="*/ 360 w 3780"/>
                  <a:gd name="T3" fmla="*/ 1800 h 1980"/>
                  <a:gd name="T4" fmla="*/ 1440 w 3780"/>
                  <a:gd name="T5" fmla="*/ 1440 h 1980"/>
                  <a:gd name="T6" fmla="*/ 2160 w 3780"/>
                  <a:gd name="T7" fmla="*/ 720 h 1980"/>
                  <a:gd name="T8" fmla="*/ 2880 w 3780"/>
                  <a:gd name="T9" fmla="*/ 360 h 1980"/>
                  <a:gd name="T10" fmla="*/ 3780 w 3780"/>
                  <a:gd name="T11" fmla="*/ 0 h 1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80" h="1980">
                    <a:moveTo>
                      <a:pt x="0" y="1980"/>
                    </a:moveTo>
                    <a:cubicBezTo>
                      <a:pt x="60" y="1935"/>
                      <a:pt x="120" y="1890"/>
                      <a:pt x="360" y="1800"/>
                    </a:cubicBezTo>
                    <a:cubicBezTo>
                      <a:pt x="600" y="1710"/>
                      <a:pt x="1140" y="1620"/>
                      <a:pt x="1440" y="1440"/>
                    </a:cubicBezTo>
                    <a:cubicBezTo>
                      <a:pt x="1740" y="1260"/>
                      <a:pt x="1920" y="900"/>
                      <a:pt x="2160" y="720"/>
                    </a:cubicBezTo>
                    <a:cubicBezTo>
                      <a:pt x="2400" y="540"/>
                      <a:pt x="2610" y="480"/>
                      <a:pt x="2880" y="360"/>
                    </a:cubicBezTo>
                    <a:cubicBezTo>
                      <a:pt x="3150" y="240"/>
                      <a:pt x="3630" y="60"/>
                      <a:pt x="3780" y="0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2" name="AutoShape 54"/>
              <p:cNvSpPr>
                <a:spLocks noChangeArrowheads="1"/>
              </p:cNvSpPr>
              <p:nvPr/>
            </p:nvSpPr>
            <p:spPr bwMode="auto">
              <a:xfrm rot="5340000" flipV="1">
                <a:off x="1018" y="3003"/>
                <a:ext cx="161" cy="857"/>
              </a:xfrm>
              <a:custGeom>
                <a:avLst/>
                <a:gdLst>
                  <a:gd name="G0" fmla="sin 10800 17694720"/>
                  <a:gd name="G1" fmla="+- G0 10800 0"/>
                  <a:gd name="G2" fmla="cos 10800 17694720"/>
                  <a:gd name="G3" fmla="+- G2 10800 0"/>
                  <a:gd name="G4" fmla="sin 10800 61191"/>
                  <a:gd name="G5" fmla="+- G4 10800 0"/>
                  <a:gd name="G6" fmla="cos 10800 61191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0799 w 21600"/>
                  <a:gd name="T13" fmla="*/ 0 h 21600"/>
                  <a:gd name="T14" fmla="*/ 21599 w 21600"/>
                  <a:gd name="T15" fmla="*/ 107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858"/>
                      <a:pt x="21599" y="10916"/>
                      <a:pt x="21598" y="10975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858"/>
                      <a:pt x="21599" y="10916"/>
                      <a:pt x="21598" y="10975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3" name="Line 55"/>
              <p:cNvSpPr>
                <a:spLocks noChangeShapeType="1"/>
              </p:cNvSpPr>
              <p:nvPr/>
            </p:nvSpPr>
            <p:spPr bwMode="auto">
              <a:xfrm>
                <a:off x="666" y="3440"/>
                <a:ext cx="1" cy="224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Text Box 56"/>
              <p:cNvSpPr txBox="1">
                <a:spLocks noChangeArrowheads="1"/>
              </p:cNvSpPr>
              <p:nvPr/>
            </p:nvSpPr>
            <p:spPr bwMode="auto">
              <a:xfrm>
                <a:off x="1440" y="1376"/>
                <a:ext cx="391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+M</a:t>
                </a:r>
              </a:p>
            </p:txBody>
          </p:sp>
          <p:sp>
            <p:nvSpPr>
              <p:cNvPr id="12345" name="Text Box 57"/>
              <p:cNvSpPr txBox="1">
                <a:spLocks noChangeArrowheads="1"/>
              </p:cNvSpPr>
              <p:nvPr/>
            </p:nvSpPr>
            <p:spPr bwMode="auto">
              <a:xfrm>
                <a:off x="2327" y="3413"/>
                <a:ext cx="391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+M</a:t>
                </a:r>
              </a:p>
            </p:txBody>
          </p:sp>
          <p:sp>
            <p:nvSpPr>
              <p:cNvPr id="12346" name="Text Box 58"/>
              <p:cNvSpPr txBox="1">
                <a:spLocks noChangeArrowheads="1"/>
              </p:cNvSpPr>
              <p:nvPr/>
            </p:nvSpPr>
            <p:spPr bwMode="auto">
              <a:xfrm>
                <a:off x="683" y="2197"/>
                <a:ext cx="469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STEM</a:t>
                </a:r>
              </a:p>
            </p:txBody>
          </p:sp>
          <p:sp>
            <p:nvSpPr>
              <p:cNvPr id="12347" name="Text Box 59"/>
              <p:cNvSpPr txBox="1">
                <a:spLocks noChangeArrowheads="1"/>
              </p:cNvSpPr>
              <p:nvPr/>
            </p:nvSpPr>
            <p:spPr bwMode="auto">
              <a:xfrm>
                <a:off x="2614" y="3251"/>
                <a:ext cx="965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 b="1" baseline="-25000"/>
                  <a:t>HEEL SLAB</a:t>
                </a:r>
              </a:p>
            </p:txBody>
          </p:sp>
          <p:sp>
            <p:nvSpPr>
              <p:cNvPr id="12348" name="Line 60"/>
              <p:cNvSpPr>
                <a:spLocks noChangeShapeType="1"/>
              </p:cNvSpPr>
              <p:nvPr/>
            </p:nvSpPr>
            <p:spPr bwMode="auto">
              <a:xfrm>
                <a:off x="1029" y="3731"/>
                <a:ext cx="789" cy="1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9" name="Line 61"/>
              <p:cNvSpPr>
                <a:spLocks noChangeShapeType="1"/>
              </p:cNvSpPr>
              <p:nvPr/>
            </p:nvSpPr>
            <p:spPr bwMode="auto">
              <a:xfrm flipV="1">
                <a:off x="664" y="3108"/>
                <a:ext cx="437" cy="333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0" name="Line 62"/>
              <p:cNvSpPr>
                <a:spLocks noChangeShapeType="1"/>
              </p:cNvSpPr>
              <p:nvPr/>
            </p:nvSpPr>
            <p:spPr bwMode="auto">
              <a:xfrm flipH="1">
                <a:off x="2169" y="3204"/>
                <a:ext cx="393" cy="243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1" name="Line 63"/>
              <p:cNvSpPr>
                <a:spLocks noChangeShapeType="1"/>
              </p:cNvSpPr>
              <p:nvPr/>
            </p:nvSpPr>
            <p:spPr bwMode="auto">
              <a:xfrm>
                <a:off x="651" y="3690"/>
                <a:ext cx="626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2" name="Line 64"/>
              <p:cNvSpPr>
                <a:spLocks noChangeShapeType="1"/>
              </p:cNvSpPr>
              <p:nvPr/>
            </p:nvSpPr>
            <p:spPr bwMode="auto">
              <a:xfrm flipH="1" flipV="1">
                <a:off x="1214" y="2033"/>
                <a:ext cx="554" cy="1521"/>
              </a:xfrm>
              <a:prstGeom prst="line">
                <a:avLst/>
              </a:prstGeom>
              <a:noFill/>
              <a:ln w="2844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3" name="Line 65"/>
              <p:cNvSpPr>
                <a:spLocks noChangeShapeType="1"/>
              </p:cNvSpPr>
              <p:nvPr/>
            </p:nvSpPr>
            <p:spPr bwMode="auto">
              <a:xfrm>
                <a:off x="1762" y="3542"/>
                <a:ext cx="1" cy="162"/>
              </a:xfrm>
              <a:prstGeom prst="line">
                <a:avLst/>
              </a:prstGeom>
              <a:noFill/>
              <a:ln w="2844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4" name="Line 66"/>
              <p:cNvSpPr>
                <a:spLocks noChangeShapeType="1"/>
              </p:cNvSpPr>
              <p:nvPr/>
            </p:nvSpPr>
            <p:spPr bwMode="auto">
              <a:xfrm>
                <a:off x="1529" y="3697"/>
                <a:ext cx="235" cy="1"/>
              </a:xfrm>
              <a:prstGeom prst="line">
                <a:avLst/>
              </a:prstGeom>
              <a:noFill/>
              <a:ln w="2844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5" name="Line 67"/>
              <p:cNvSpPr>
                <a:spLocks noChangeShapeType="1"/>
              </p:cNvSpPr>
              <p:nvPr/>
            </p:nvSpPr>
            <p:spPr bwMode="auto">
              <a:xfrm>
                <a:off x="1140" y="2034"/>
                <a:ext cx="78" cy="1"/>
              </a:xfrm>
              <a:prstGeom prst="line">
                <a:avLst/>
              </a:prstGeom>
              <a:noFill/>
              <a:ln w="2844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6" name="Line 68"/>
              <p:cNvSpPr>
                <a:spLocks noChangeShapeType="1"/>
              </p:cNvSpPr>
              <p:nvPr/>
            </p:nvSpPr>
            <p:spPr bwMode="auto">
              <a:xfrm>
                <a:off x="820" y="3549"/>
                <a:ext cx="9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7" name="Line 69"/>
              <p:cNvSpPr>
                <a:spLocks noChangeShapeType="1"/>
              </p:cNvSpPr>
              <p:nvPr/>
            </p:nvSpPr>
            <p:spPr bwMode="auto">
              <a:xfrm>
                <a:off x="813" y="3684"/>
                <a:ext cx="9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8" name="Line 70"/>
              <p:cNvSpPr>
                <a:spLocks noChangeShapeType="1"/>
              </p:cNvSpPr>
              <p:nvPr/>
            </p:nvSpPr>
            <p:spPr bwMode="auto">
              <a:xfrm>
                <a:off x="1185" y="2014"/>
                <a:ext cx="1" cy="16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9" name="Oval 71"/>
              <p:cNvSpPr>
                <a:spLocks noChangeArrowheads="1"/>
              </p:cNvSpPr>
              <p:nvPr/>
            </p:nvSpPr>
            <p:spPr bwMode="auto">
              <a:xfrm>
                <a:off x="1154" y="3489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0" name="Oval 72"/>
              <p:cNvSpPr>
                <a:spLocks noChangeArrowheads="1"/>
              </p:cNvSpPr>
              <p:nvPr/>
            </p:nvSpPr>
            <p:spPr bwMode="auto">
              <a:xfrm>
                <a:off x="1153" y="3413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1" name="Oval 73"/>
              <p:cNvSpPr>
                <a:spLocks noChangeArrowheads="1"/>
              </p:cNvSpPr>
              <p:nvPr/>
            </p:nvSpPr>
            <p:spPr bwMode="auto">
              <a:xfrm>
                <a:off x="1153" y="3332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2" name="Oval 74"/>
              <p:cNvSpPr>
                <a:spLocks noChangeArrowheads="1"/>
              </p:cNvSpPr>
              <p:nvPr/>
            </p:nvSpPr>
            <p:spPr bwMode="auto">
              <a:xfrm>
                <a:off x="1153" y="3225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3" name="Oval 75"/>
              <p:cNvSpPr>
                <a:spLocks noChangeArrowheads="1"/>
              </p:cNvSpPr>
              <p:nvPr/>
            </p:nvSpPr>
            <p:spPr bwMode="auto">
              <a:xfrm>
                <a:off x="1153" y="3089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4" name="Oval 76"/>
              <p:cNvSpPr>
                <a:spLocks noChangeArrowheads="1"/>
              </p:cNvSpPr>
              <p:nvPr/>
            </p:nvSpPr>
            <p:spPr bwMode="auto">
              <a:xfrm>
                <a:off x="1153" y="2926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5" name="Oval 77"/>
              <p:cNvSpPr>
                <a:spLocks noChangeArrowheads="1"/>
              </p:cNvSpPr>
              <p:nvPr/>
            </p:nvSpPr>
            <p:spPr bwMode="auto">
              <a:xfrm>
                <a:off x="1153" y="2738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6" name="Oval 78"/>
              <p:cNvSpPr>
                <a:spLocks noChangeArrowheads="1"/>
              </p:cNvSpPr>
              <p:nvPr/>
            </p:nvSpPr>
            <p:spPr bwMode="auto">
              <a:xfrm>
                <a:off x="1153" y="2521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7" name="Oval 79"/>
              <p:cNvSpPr>
                <a:spLocks noChangeArrowheads="1"/>
              </p:cNvSpPr>
              <p:nvPr/>
            </p:nvSpPr>
            <p:spPr bwMode="auto">
              <a:xfrm>
                <a:off x="1153" y="2277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8" name="Oval 80"/>
              <p:cNvSpPr>
                <a:spLocks noChangeArrowheads="1"/>
              </p:cNvSpPr>
              <p:nvPr/>
            </p:nvSpPr>
            <p:spPr bwMode="auto">
              <a:xfrm>
                <a:off x="1153" y="2045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9" name="Oval 81"/>
              <p:cNvSpPr>
                <a:spLocks noChangeArrowheads="1"/>
              </p:cNvSpPr>
              <p:nvPr/>
            </p:nvSpPr>
            <p:spPr bwMode="auto">
              <a:xfrm>
                <a:off x="1727" y="3550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0" name="Oval 82"/>
              <p:cNvSpPr>
                <a:spLocks noChangeArrowheads="1"/>
              </p:cNvSpPr>
              <p:nvPr/>
            </p:nvSpPr>
            <p:spPr bwMode="auto">
              <a:xfrm>
                <a:off x="1676" y="3550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1" name="Oval 83"/>
              <p:cNvSpPr>
                <a:spLocks noChangeArrowheads="1"/>
              </p:cNvSpPr>
              <p:nvPr/>
            </p:nvSpPr>
            <p:spPr bwMode="auto">
              <a:xfrm>
                <a:off x="1598" y="3550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2" name="Oval 84"/>
              <p:cNvSpPr>
                <a:spLocks noChangeArrowheads="1"/>
              </p:cNvSpPr>
              <p:nvPr/>
            </p:nvSpPr>
            <p:spPr bwMode="auto">
              <a:xfrm>
                <a:off x="1493" y="3550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3" name="Oval 85"/>
              <p:cNvSpPr>
                <a:spLocks noChangeArrowheads="1"/>
              </p:cNvSpPr>
              <p:nvPr/>
            </p:nvSpPr>
            <p:spPr bwMode="auto">
              <a:xfrm>
                <a:off x="1363" y="3550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4" name="Oval 86"/>
              <p:cNvSpPr>
                <a:spLocks noChangeArrowheads="1"/>
              </p:cNvSpPr>
              <p:nvPr/>
            </p:nvSpPr>
            <p:spPr bwMode="auto">
              <a:xfrm>
                <a:off x="1206" y="3550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5" name="Line 87"/>
              <p:cNvSpPr>
                <a:spLocks noChangeShapeType="1"/>
              </p:cNvSpPr>
              <p:nvPr/>
            </p:nvSpPr>
            <p:spPr bwMode="auto">
              <a:xfrm>
                <a:off x="1707" y="3373"/>
                <a:ext cx="1" cy="32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6" name="Line 88"/>
              <p:cNvSpPr>
                <a:spLocks noChangeShapeType="1"/>
              </p:cNvSpPr>
              <p:nvPr/>
            </p:nvSpPr>
            <p:spPr bwMode="auto">
              <a:xfrm>
                <a:off x="1642" y="3204"/>
                <a:ext cx="1" cy="48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7" name="Line 89"/>
              <p:cNvSpPr>
                <a:spLocks noChangeShapeType="1"/>
              </p:cNvSpPr>
              <p:nvPr/>
            </p:nvSpPr>
            <p:spPr bwMode="auto">
              <a:xfrm>
                <a:off x="1577" y="3041"/>
                <a:ext cx="1" cy="64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8" name="Line 90"/>
              <p:cNvSpPr>
                <a:spLocks noChangeShapeType="1"/>
              </p:cNvSpPr>
              <p:nvPr/>
            </p:nvSpPr>
            <p:spPr bwMode="auto">
              <a:xfrm>
                <a:off x="1492" y="2805"/>
                <a:ext cx="1" cy="89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9" name="Line 91"/>
              <p:cNvSpPr>
                <a:spLocks noChangeShapeType="1"/>
              </p:cNvSpPr>
              <p:nvPr/>
            </p:nvSpPr>
            <p:spPr bwMode="auto">
              <a:xfrm>
                <a:off x="1367" y="2480"/>
                <a:ext cx="1" cy="12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0" name="Line 92"/>
              <p:cNvSpPr>
                <a:spLocks noChangeShapeType="1"/>
              </p:cNvSpPr>
              <p:nvPr/>
            </p:nvSpPr>
            <p:spPr bwMode="auto">
              <a:xfrm>
                <a:off x="1179" y="3454"/>
                <a:ext cx="54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1" name="Line 93"/>
              <p:cNvSpPr>
                <a:spLocks noChangeShapeType="1"/>
              </p:cNvSpPr>
              <p:nvPr/>
            </p:nvSpPr>
            <p:spPr bwMode="auto">
              <a:xfrm>
                <a:off x="1177" y="3386"/>
                <a:ext cx="51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2" name="Line 94"/>
              <p:cNvSpPr>
                <a:spLocks noChangeShapeType="1"/>
              </p:cNvSpPr>
              <p:nvPr/>
            </p:nvSpPr>
            <p:spPr bwMode="auto">
              <a:xfrm>
                <a:off x="1177" y="3204"/>
                <a:ext cx="46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3" name="Line 95"/>
              <p:cNvSpPr>
                <a:spLocks noChangeShapeType="1"/>
              </p:cNvSpPr>
              <p:nvPr/>
            </p:nvSpPr>
            <p:spPr bwMode="auto">
              <a:xfrm>
                <a:off x="1179" y="3305"/>
                <a:ext cx="49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4" name="Line 96"/>
              <p:cNvSpPr>
                <a:spLocks noChangeShapeType="1"/>
              </p:cNvSpPr>
              <p:nvPr/>
            </p:nvSpPr>
            <p:spPr bwMode="auto">
              <a:xfrm>
                <a:off x="1178" y="3046"/>
                <a:ext cx="39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5" name="Line 97"/>
              <p:cNvSpPr>
                <a:spLocks noChangeShapeType="1"/>
              </p:cNvSpPr>
              <p:nvPr/>
            </p:nvSpPr>
            <p:spPr bwMode="auto">
              <a:xfrm>
                <a:off x="1176" y="2824"/>
                <a:ext cx="32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6" name="Line 98"/>
              <p:cNvSpPr>
                <a:spLocks noChangeShapeType="1"/>
              </p:cNvSpPr>
              <p:nvPr/>
            </p:nvSpPr>
            <p:spPr bwMode="auto">
              <a:xfrm>
                <a:off x="1181" y="2616"/>
                <a:ext cx="23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7" name="Line 99"/>
              <p:cNvSpPr>
                <a:spLocks noChangeShapeType="1"/>
              </p:cNvSpPr>
              <p:nvPr/>
            </p:nvSpPr>
            <p:spPr bwMode="auto">
              <a:xfrm>
                <a:off x="1179" y="2338"/>
                <a:ext cx="15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Line 100"/>
              <p:cNvSpPr>
                <a:spLocks noChangeShapeType="1"/>
              </p:cNvSpPr>
              <p:nvPr/>
            </p:nvSpPr>
            <p:spPr bwMode="auto">
              <a:xfrm>
                <a:off x="1094" y="1980"/>
                <a:ext cx="1" cy="1533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9" name="Line 101"/>
              <p:cNvSpPr>
                <a:spLocks noChangeShapeType="1"/>
              </p:cNvSpPr>
              <p:nvPr/>
            </p:nvSpPr>
            <p:spPr bwMode="auto">
              <a:xfrm>
                <a:off x="1883" y="3258"/>
                <a:ext cx="1" cy="162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0" name="AutoShape 102"/>
              <p:cNvSpPr>
                <a:spLocks noChangeArrowheads="1"/>
              </p:cNvSpPr>
              <p:nvPr/>
            </p:nvSpPr>
            <p:spPr bwMode="auto">
              <a:xfrm rot="5340000" flipV="1">
                <a:off x="1011" y="3219"/>
                <a:ext cx="161" cy="857"/>
              </a:xfrm>
              <a:custGeom>
                <a:avLst/>
                <a:gdLst>
                  <a:gd name="G0" fmla="sin 10800 17694720"/>
                  <a:gd name="G1" fmla="+- G0 10800 0"/>
                  <a:gd name="G2" fmla="cos 10800 17694720"/>
                  <a:gd name="G3" fmla="+- G2 10800 0"/>
                  <a:gd name="G4" fmla="sin 10800 61191"/>
                  <a:gd name="G5" fmla="+- G4 10800 0"/>
                  <a:gd name="G6" fmla="cos 10800 61191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0799 w 21600"/>
                  <a:gd name="T13" fmla="*/ 0 h 21600"/>
                  <a:gd name="T14" fmla="*/ 21599 w 21600"/>
                  <a:gd name="T15" fmla="*/ 107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858"/>
                      <a:pt x="21599" y="10916"/>
                      <a:pt x="21598" y="10975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858"/>
                      <a:pt x="21599" y="10916"/>
                      <a:pt x="21598" y="10975"/>
                    </a:cubicBezTo>
                  </a:path>
                </a:pathLst>
              </a:cu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" name="Line 103"/>
              <p:cNvSpPr>
                <a:spLocks noChangeShapeType="1"/>
              </p:cNvSpPr>
              <p:nvPr/>
            </p:nvSpPr>
            <p:spPr bwMode="auto">
              <a:xfrm flipV="1">
                <a:off x="918" y="3737"/>
                <a:ext cx="1" cy="164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" name="Line 104"/>
              <p:cNvSpPr>
                <a:spLocks noChangeShapeType="1"/>
              </p:cNvSpPr>
              <p:nvPr/>
            </p:nvSpPr>
            <p:spPr bwMode="auto">
              <a:xfrm flipV="1">
                <a:off x="1022" y="3737"/>
                <a:ext cx="1" cy="164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93" name="Group 105"/>
              <p:cNvGrpSpPr>
                <a:grpSpLocks/>
              </p:cNvGrpSpPr>
              <p:nvPr/>
            </p:nvGrpSpPr>
            <p:grpSpPr bwMode="auto">
              <a:xfrm>
                <a:off x="1648" y="2135"/>
                <a:ext cx="547" cy="648"/>
                <a:chOff x="1648" y="2135"/>
                <a:chExt cx="547" cy="648"/>
              </a:xfrm>
            </p:grpSpPr>
            <p:sp>
              <p:nvSpPr>
                <p:cNvPr id="12394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1647" y="2297"/>
                  <a:ext cx="80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5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1647" y="2459"/>
                  <a:ext cx="158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6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1647" y="2622"/>
                  <a:ext cx="237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7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1647" y="2784"/>
                  <a:ext cx="315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8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1752" y="2216"/>
                  <a:ext cx="80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9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1752" y="2378"/>
                  <a:ext cx="158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0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1751" y="2541"/>
                  <a:ext cx="237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1" name="Line 113"/>
                <p:cNvSpPr>
                  <a:spLocks noChangeShapeType="1"/>
                </p:cNvSpPr>
                <p:nvPr/>
              </p:nvSpPr>
              <p:spPr bwMode="auto">
                <a:xfrm flipH="1">
                  <a:off x="1751" y="2703"/>
                  <a:ext cx="315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2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1882" y="2135"/>
                  <a:ext cx="80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3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1882" y="2297"/>
                  <a:ext cx="158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4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882" y="2459"/>
                  <a:ext cx="237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5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1882" y="2622"/>
                  <a:ext cx="315" cy="1"/>
                </a:xfrm>
                <a:prstGeom prst="line">
                  <a:avLst/>
                </a:prstGeom>
                <a:noFill/>
                <a:ln w="936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406" name="Text Box 118"/>
          <p:cNvSpPr txBox="1">
            <a:spLocks noChangeArrowheads="1"/>
          </p:cNvSpPr>
          <p:nvPr/>
        </p:nvSpPr>
        <p:spPr bwMode="auto">
          <a:xfrm>
            <a:off x="6019800" y="2057400"/>
            <a:ext cx="2971800" cy="290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500"/>
              </a:spcBef>
            </a:pPr>
            <a:r>
              <a:rPr lang="en-GB" sz="2000" u="sng" dirty="0">
                <a:latin typeface="Times New Roman" pitchFamily="18" charset="0"/>
                <a:cs typeface="Times New Roman" pitchFamily="18" charset="0"/>
              </a:rPr>
              <a:t>Important points</a:t>
            </a:r>
          </a:p>
          <a:p>
            <a:pPr>
              <a:spcBef>
                <a:spcPts val="1500"/>
              </a:spcBef>
              <a:buFont typeface="Arial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Loads on Wall</a:t>
            </a:r>
          </a:p>
          <a:p>
            <a:pPr>
              <a:spcBef>
                <a:spcPts val="1500"/>
              </a:spcBef>
              <a:buFont typeface="Arial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Deflected shape</a:t>
            </a:r>
          </a:p>
          <a:p>
            <a:pPr>
              <a:spcBef>
                <a:spcPts val="1500"/>
              </a:spcBef>
              <a:buFont typeface="Arial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Nature of BMs</a:t>
            </a:r>
          </a:p>
          <a:p>
            <a:pPr>
              <a:spcBef>
                <a:spcPts val="1500"/>
              </a:spcBef>
              <a:buFont typeface="Arial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Position of steel</a:t>
            </a:r>
          </a:p>
          <a:p>
            <a:pPr>
              <a:spcBef>
                <a:spcPts val="1500"/>
              </a:spcBef>
              <a:buFont typeface="Arial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Counterfort details</a:t>
            </a:r>
          </a:p>
        </p:txBody>
      </p:sp>
    </p:spTree>
    <p:extLst>
      <p:ext uri="{BB962C8B-B14F-4D97-AF65-F5344CB8AC3E}">
        <p14:creationId xmlns:p14="http://schemas.microsoft.com/office/powerpoint/2010/main" val="3472123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1E91CA8-36E3-4A6B-9858-9929B2B011E9}" type="slidenum">
              <a:rPr lang="en-GB"/>
              <a:pPr/>
              <a:t>18</a:t>
            </a:fld>
            <a:endParaRPr lang="en-GB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8450" y="2167901"/>
            <a:ext cx="8464550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Design a cantilever retaining wall (T type) to retain earth for a height of 4m. The backfill is horizontal. The density of soil is 18kN/m</a:t>
            </a:r>
            <a:r>
              <a:rPr lang="en-GB" sz="2400" b="1" baseline="30000" dirty="0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3</a:t>
            </a: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. Safe bearing capacity of soil is 200 </a:t>
            </a:r>
            <a:r>
              <a:rPr lang="en-GB" sz="2400" b="1" dirty="0" err="1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kN</a:t>
            </a: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/m</a:t>
            </a:r>
            <a:r>
              <a:rPr lang="en-GB" sz="2000" b="1" baseline="30000" dirty="0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2</a:t>
            </a: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. Take the co-efficient of friction between concrete and soil as 0.6. The angle of repose is 30°. Use M20 concrete and Fe415 steel.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98450" y="4826408"/>
            <a:ext cx="884555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Solution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Data: h' = 4m, SBC= 200 </a:t>
            </a:r>
            <a:r>
              <a:rPr lang="en-GB" sz="24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kN</a:t>
            </a: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/m</a:t>
            </a:r>
            <a:r>
              <a:rPr lang="en-GB" sz="2400" baseline="30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, </a:t>
            </a:r>
            <a:r>
              <a:rPr lang="en-GB" sz="2400" b="1" dirty="0">
                <a:solidFill>
                  <a:srgbClr val="000000"/>
                </a:solidFill>
                <a:latin typeface="Symbol" pitchFamily="16" charset="2"/>
                <a:ea typeface="DejaVu Sans" charset="0"/>
                <a:cs typeface="DejaVu Sans" charset="0"/>
              </a:rPr>
              <a:t></a:t>
            </a: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= 18 </a:t>
            </a:r>
            <a:r>
              <a:rPr lang="en-GB" sz="24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kN</a:t>
            </a: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/m</a:t>
            </a:r>
            <a:r>
              <a:rPr lang="en-GB" sz="2400" baseline="30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  <a:r>
              <a:rPr lang="en-GB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, μ=0.6, φ=30°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495300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Cantilever RW design</a:t>
            </a:r>
          </a:p>
        </p:txBody>
      </p:sp>
    </p:spTree>
    <p:extLst>
      <p:ext uri="{BB962C8B-B14F-4D97-AF65-F5344CB8AC3E}">
        <p14:creationId xmlns:p14="http://schemas.microsoft.com/office/powerpoint/2010/main" val="1628685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AB46046-0AD4-46E1-B244-9F9775BF4729}" type="slidenum">
              <a:rPr lang="en-GB"/>
              <a:pPr/>
              <a:t>19</a:t>
            </a:fld>
            <a:endParaRPr lang="en-GB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51054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FF3300"/>
                </a:solidFill>
              </a:rPr>
              <a:t>Depth of foundation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5257800" cy="43434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To fix the height of retaining wall [H]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H= h' +</a:t>
            </a:r>
            <a:r>
              <a:rPr lang="en-US" sz="2400" dirty="0" err="1"/>
              <a:t>D</a:t>
            </a:r>
            <a:r>
              <a:rPr lang="en-US" sz="2400" baseline="-25000" dirty="0" err="1"/>
              <a:t>f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Depth of foundation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err="1"/>
              <a:t>D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= 1.23m say 1.2m ,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Therefore H= 5.2m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19200" y="3657600"/>
          <a:ext cx="23622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r:id="rId4" imgW="1108800" imgH="416160" progId="">
                  <p:embed/>
                </p:oleObj>
              </mc:Choice>
              <mc:Fallback>
                <p:oleObj r:id="rId4" imgW="1108800" imgH="416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2362200" cy="10461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5895975" y="2057400"/>
            <a:ext cx="3017838" cy="3306763"/>
            <a:chOff x="3714" y="1296"/>
            <a:chExt cx="1901" cy="2083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4320" y="2928"/>
              <a:ext cx="816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4656" y="1536"/>
              <a:ext cx="9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5520" y="1536"/>
              <a:ext cx="1" cy="1584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5232" y="3120"/>
              <a:ext cx="3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5328" y="2160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</a:t>
              </a:r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 flipH="1">
              <a:off x="3713" y="2592"/>
              <a:ext cx="81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 flipH="1">
              <a:off x="3791" y="259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 flipH="1">
              <a:off x="3887" y="259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3983" y="259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4032" y="259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3936" y="259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3840" y="259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H="1">
              <a:off x="5135" y="153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 flipH="1">
              <a:off x="5231" y="153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 flipH="1">
              <a:off x="5327" y="153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5376" y="153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5280" y="153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5184" y="153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H="1">
              <a:off x="4607" y="1536"/>
              <a:ext cx="5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 flipH="1">
              <a:off x="4511" y="1536"/>
              <a:ext cx="98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4512" y="1296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4608" y="316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4320" y="3168"/>
              <a:ext cx="81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5232" y="292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5328" y="2928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4530" y="289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31"/>
            <p:cNvSpPr>
              <a:spLocks noChangeShapeType="1"/>
            </p:cNvSpPr>
            <p:nvPr/>
          </p:nvSpPr>
          <p:spPr bwMode="auto">
            <a:xfrm>
              <a:off x="4764" y="153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f</a:t>
              </a:r>
            </a:p>
          </p:txBody>
        </p:sp>
        <p:sp>
          <p:nvSpPr>
            <p:cNvPr id="30753" name="Text Box 33"/>
            <p:cNvSpPr txBox="1">
              <a:spLocks noChangeArrowheads="1"/>
            </p:cNvSpPr>
            <p:nvPr/>
          </p:nvSpPr>
          <p:spPr bwMode="auto">
            <a:xfrm>
              <a:off x="4080" y="206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</a:t>
              </a:r>
              <a:r>
                <a:rPr lang="en-GB" sz="1600" baseline="30000"/>
                <a:t>1</a:t>
              </a:r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3888" y="1536"/>
              <a:ext cx="86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>
              <a:off x="3792" y="3120"/>
              <a:ext cx="86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4128" y="1536"/>
              <a:ext cx="1" cy="10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>
              <a:off x="4128" y="2592"/>
              <a:ext cx="1" cy="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4992" y="153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4800" y="2064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479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0" y="1600200"/>
            <a:ext cx="41910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894" y="1637179"/>
            <a:ext cx="4038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5600" y="5257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Retaining walls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617D3F6-EBDD-43A8-8A32-75D0A51EB3E5}" type="slidenum">
              <a:rPr lang="en-GB"/>
              <a:pPr/>
              <a:t>20</a:t>
            </a:fld>
            <a:endParaRPr lang="en-GB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5613"/>
            <a:ext cx="4038600" cy="155575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/>
            </a:r>
            <a:br>
              <a:rPr lang="en-GB" sz="3200">
                <a:solidFill>
                  <a:srgbClr val="FF3300"/>
                </a:solidFill>
              </a:rPr>
            </a:br>
            <a:r>
              <a:rPr lang="en-GB" sz="3200">
                <a:solidFill>
                  <a:srgbClr val="FF3300"/>
                </a:solidFill>
              </a:rPr>
              <a:t>Proportioning of wall</a:t>
            </a:r>
            <a:br>
              <a:rPr lang="en-GB" sz="3200">
                <a:solidFill>
                  <a:srgbClr val="FF3300"/>
                </a:solidFill>
              </a:rPr>
            </a:br>
            <a:endParaRPr lang="en-GB" sz="3200">
              <a:solidFill>
                <a:srgbClr val="FF3300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5486400" cy="4495800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Thickness of base slab=(</a:t>
            </a:r>
            <a:r>
              <a:rPr lang="en-US" sz="1600"/>
              <a:t>1/10</a:t>
            </a:r>
            <a:r>
              <a:rPr lang="en-US" sz="2400"/>
              <a:t> to</a:t>
            </a:r>
            <a:r>
              <a:rPr lang="en-US" sz="1600"/>
              <a:t>1/14</a:t>
            </a:r>
            <a:r>
              <a:rPr lang="en-US" sz="2400"/>
              <a:t>)H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0.52m to 0.43m, say 450 mm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Width of base slab=b = (0.5 to 0.6) H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2.6m to 3.12m say 3m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Toe projection= pj= (1/3 to ¼)H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1m to 0.75m say 0.75m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Provide 450 mm thickness for the stem at the base and 200 mm at the top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5638800" y="1644650"/>
            <a:ext cx="3427413" cy="3306763"/>
            <a:chOff x="3552" y="1036"/>
            <a:chExt cx="2159" cy="2083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4224" y="2668"/>
              <a:ext cx="816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4560" y="1276"/>
              <a:ext cx="9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5424" y="1276"/>
              <a:ext cx="1" cy="1584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5136" y="2860"/>
              <a:ext cx="3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4704" y="1900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H=5200 mm</a:t>
              </a:r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 flipH="1">
              <a:off x="3617" y="2332"/>
              <a:ext cx="81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 flipH="1">
              <a:off x="3695" y="233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 flipH="1">
              <a:off x="3791" y="233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 flipH="1">
              <a:off x="3887" y="233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>
              <a:off x="3936" y="233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3840" y="233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3744" y="233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 flipH="1">
              <a:off x="5039" y="127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 flipH="1">
              <a:off x="5135" y="127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H="1">
              <a:off x="5231" y="127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5280" y="127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5184" y="127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5088" y="127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 flipH="1">
              <a:off x="4511" y="1276"/>
              <a:ext cx="5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 flipH="1">
              <a:off x="4415" y="1276"/>
              <a:ext cx="98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4416" y="1036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31769" name="Text Box 25"/>
            <p:cNvSpPr txBox="1">
              <a:spLocks noChangeArrowheads="1"/>
            </p:cNvSpPr>
            <p:nvPr/>
          </p:nvSpPr>
          <p:spPr bwMode="auto">
            <a:xfrm>
              <a:off x="4224" y="2908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b= 3000  mm</a:t>
              </a:r>
            </a:p>
          </p:txBody>
        </p:sp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3552" y="2380"/>
              <a:ext cx="912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US" sz="1600"/>
                <a:t>t</a:t>
              </a:r>
              <a:r>
                <a:rPr lang="en-US" sz="1600" baseline="-25000"/>
                <a:t>p</a:t>
              </a:r>
              <a:r>
                <a:rPr lang="en-US" sz="1600"/>
                <a:t>= 750 mm</a:t>
              </a:r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>
              <a:off x="4224" y="2620"/>
              <a:ext cx="19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4224" y="2908"/>
              <a:ext cx="81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>
              <a:off x="5136" y="266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5232" y="2668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Text Box 31"/>
            <p:cNvSpPr txBox="1">
              <a:spLocks noChangeArrowheads="1"/>
            </p:cNvSpPr>
            <p:nvPr/>
          </p:nvSpPr>
          <p:spPr bwMode="auto">
            <a:xfrm>
              <a:off x="4752" y="2640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450</a:t>
              </a:r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auto">
            <a:xfrm>
              <a:off x="4434" y="263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Line 33"/>
            <p:cNvSpPr>
              <a:spLocks noChangeShapeType="1"/>
            </p:cNvSpPr>
            <p:nvPr/>
          </p:nvSpPr>
          <p:spPr bwMode="auto">
            <a:xfrm>
              <a:off x="4668" y="127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98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2EB6155-1571-4267-BBFE-69CAE2EFFA92}" type="slidenum">
              <a:rPr lang="en-GB"/>
              <a:pPr/>
              <a:t>21</a:t>
            </a:fld>
            <a:endParaRPr lang="en-GB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body"/>
          </p:nvPr>
        </p:nvSpPr>
        <p:spPr>
          <a:xfrm>
            <a:off x="228600" y="1524000"/>
            <a:ext cx="6553200" cy="4724400"/>
          </a:xfrm>
          <a:ln/>
        </p:spPr>
        <p:txBody>
          <a:bodyPr anchor="t">
            <a:normAutofit lnSpcReduction="10000"/>
          </a:bodyPr>
          <a:lstStyle/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P</a:t>
            </a:r>
            <a:r>
              <a:rPr lang="en-US" sz="2400" baseline="-25000"/>
              <a:t>h</a:t>
            </a:r>
            <a:r>
              <a:rPr lang="en-US" sz="2400"/>
              <a:t>= ½ x 1/3 x 18 x 4.75</a:t>
            </a:r>
            <a:r>
              <a:rPr lang="en-US" sz="2400" baseline="30000"/>
              <a:t>2</a:t>
            </a:r>
            <a:r>
              <a:rPr lang="en-US" sz="2400"/>
              <a:t>=67.68 kN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 = P</a:t>
            </a:r>
            <a:r>
              <a:rPr lang="en-US" sz="2400" baseline="-25000"/>
              <a:t>h</a:t>
            </a:r>
            <a:r>
              <a:rPr lang="en-US" sz="2400"/>
              <a:t> h/3 = 0.333 x 18 x 4.75</a:t>
            </a:r>
            <a:r>
              <a:rPr lang="en-US" sz="2400" baseline="30000"/>
              <a:t>3</a:t>
            </a:r>
            <a:r>
              <a:rPr lang="en-US" sz="2400"/>
              <a:t>/6 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	= 107.1 kN-m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</a:t>
            </a:r>
            <a:r>
              <a:rPr lang="en-US" sz="2400" baseline="-25000"/>
              <a:t>u</a:t>
            </a:r>
            <a:r>
              <a:rPr lang="en-US" sz="2400"/>
              <a:t>= 1.5 x M = 160.6 kN-m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Taking 1m length of wall,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</a:t>
            </a:r>
            <a:r>
              <a:rPr lang="en-US" sz="2400" baseline="-25000"/>
              <a:t>u</a:t>
            </a:r>
            <a:r>
              <a:rPr lang="en-US" sz="2400"/>
              <a:t>/bd</a:t>
            </a:r>
            <a:r>
              <a:rPr lang="en-US" sz="2400" baseline="30000"/>
              <a:t>2</a:t>
            </a:r>
            <a:r>
              <a:rPr lang="en-US" sz="2400"/>
              <a:t>= 1.004 &lt; 2.76, URS  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(Here d=450- eff. Cover=450-50=400 mm)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To find steel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P</a:t>
            </a:r>
            <a:r>
              <a:rPr lang="en-US" sz="2400" baseline="-25000"/>
              <a:t>t</a:t>
            </a:r>
            <a:r>
              <a:rPr lang="en-US" sz="2400"/>
              <a:t>=0.295%  &lt;0.96%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A</a:t>
            </a:r>
            <a:r>
              <a:rPr lang="en-US" sz="2400" baseline="-25000"/>
              <a:t>st</a:t>
            </a:r>
            <a:r>
              <a:rPr lang="en-US" sz="2400"/>
              <a:t>= 0.295x1000x400/100 = 1180 mm</a:t>
            </a:r>
            <a:r>
              <a:rPr lang="en-US" sz="2400" baseline="30000"/>
              <a:t>2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#12 @ 90 &lt; 300 mm and 3d ok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A</a:t>
            </a:r>
            <a:r>
              <a:rPr lang="en-US" sz="2400" baseline="-25000"/>
              <a:t>st</a:t>
            </a:r>
            <a:r>
              <a:rPr lang="en-US" sz="2400"/>
              <a:t> provided= 1266 mm</a:t>
            </a:r>
            <a:r>
              <a:rPr lang="en-US" sz="2400" baseline="30000"/>
              <a:t>2</a:t>
            </a:r>
            <a:r>
              <a:rPr lang="en-US" sz="2400"/>
              <a:t> [0.32%]</a:t>
            </a:r>
          </a:p>
          <a:p>
            <a:pPr marL="341313" indent="-341313" algn="l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33400" y="914400"/>
            <a:ext cx="373380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chemeClr val="accent2"/>
                </a:solidFill>
                <a:ea typeface="DejaVu Sans" charset="0"/>
                <a:cs typeface="DejaVu Sans" charset="0"/>
              </a:rPr>
              <a:t>Design of stem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6327775" y="2438400"/>
            <a:ext cx="2662238" cy="3708400"/>
            <a:chOff x="3986" y="1536"/>
            <a:chExt cx="1677" cy="2336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4080" y="3552"/>
              <a:ext cx="1584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Or M</a:t>
              </a:r>
              <a:r>
                <a:rPr lang="en-US" sz="2400" baseline="-250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u</a:t>
              </a:r>
              <a:r>
                <a:rPr lang="en-US" sz="24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 = [k</a:t>
              </a:r>
              <a:r>
                <a:rPr lang="en-US" sz="2400" baseline="-250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a</a:t>
              </a:r>
              <a:r>
                <a:rPr lang="en-US" sz="2400">
                  <a:solidFill>
                    <a:srgbClr val="FF3300"/>
                  </a:solidFill>
                  <a:latin typeface="Symbol" pitchFamily="16" charset="2"/>
                  <a:ea typeface="DejaVu Sans" charset="0"/>
                  <a:cs typeface="DejaVu Sans" charset="0"/>
                </a:rPr>
                <a:t></a:t>
              </a:r>
              <a:r>
                <a:rPr lang="en-US" sz="24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H</a:t>
              </a:r>
              <a:r>
                <a:rPr lang="en-US" sz="2400" baseline="300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3</a:t>
              </a:r>
              <a:r>
                <a:rPr lang="en-US" sz="2400">
                  <a:solidFill>
                    <a:srgbClr val="FF3300"/>
                  </a:solidFill>
                  <a:ea typeface="DejaVu Sans" charset="0"/>
                  <a:cs typeface="DejaVu Sans" charset="0"/>
                </a:rPr>
                <a:t>]/6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4843" y="1536"/>
              <a:ext cx="74" cy="160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4693" y="3086"/>
              <a:ext cx="635" cy="106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4917" y="1536"/>
              <a:ext cx="262" cy="1550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4916" y="1910"/>
              <a:ext cx="40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 flipH="1">
              <a:off x="4916" y="2070"/>
              <a:ext cx="77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 flipH="1">
              <a:off x="4916" y="2444"/>
              <a:ext cx="152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4916" y="2712"/>
              <a:ext cx="189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 flipH="1">
              <a:off x="4916" y="2925"/>
              <a:ext cx="226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H="1">
              <a:off x="4916" y="2231"/>
              <a:ext cx="114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>
              <a:off x="4916" y="3086"/>
              <a:ext cx="264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4917" y="1536"/>
              <a:ext cx="71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4917" y="2605"/>
              <a:ext cx="59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5179" y="2284"/>
              <a:ext cx="336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600"/>
                <a:t>P</a:t>
              </a:r>
              <a:r>
                <a:rPr lang="en-GB" sz="1600" baseline="-25000"/>
                <a:t>a</a:t>
              </a:r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5589" y="1536"/>
              <a:ext cx="1" cy="15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5365" y="3086"/>
              <a:ext cx="29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Text Box 20"/>
            <p:cNvSpPr txBox="1">
              <a:spLocks noChangeArrowheads="1"/>
            </p:cNvSpPr>
            <p:nvPr/>
          </p:nvSpPr>
          <p:spPr bwMode="auto">
            <a:xfrm>
              <a:off x="5403" y="2017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600"/>
                <a:t>h</a:t>
              </a:r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4880" y="3192"/>
              <a:ext cx="411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600"/>
                <a:t>k</a:t>
              </a:r>
              <a:r>
                <a:rPr lang="en-US" sz="1600" baseline="-25000"/>
                <a:t>a</a:t>
              </a:r>
              <a:r>
                <a:rPr lang="en-US" sz="1600">
                  <a:latin typeface="Symbol" pitchFamily="16" charset="2"/>
                </a:rPr>
                <a:t></a:t>
              </a:r>
              <a:r>
                <a:rPr lang="en-US" sz="1600"/>
                <a:t>h</a:t>
              </a:r>
            </a:p>
          </p:txBody>
        </p:sp>
        <p:sp>
          <p:nvSpPr>
            <p:cNvPr id="32790" name="AutoShape 22"/>
            <p:cNvSpPr>
              <a:spLocks/>
            </p:cNvSpPr>
            <p:nvPr/>
          </p:nvSpPr>
          <p:spPr bwMode="auto">
            <a:xfrm rot="3120000" flipH="1">
              <a:off x="4675" y="2927"/>
              <a:ext cx="446" cy="299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2747536"/>
                <a:gd name="G5" fmla="+- G4 10800 0"/>
                <a:gd name="G6" fmla="cos 10800 2747536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1599 w 21600"/>
                <a:gd name="T15" fmla="*/ 1789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463"/>
                    <a:pt x="20615" y="16033"/>
                    <a:pt x="18835" y="18015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463"/>
                    <a:pt x="20615" y="16033"/>
                    <a:pt x="18835" y="18015"/>
                  </a:cubicBezTo>
                </a:path>
              </a:pathLst>
            </a:cu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4544" y="265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600"/>
                <a:t>M</a:t>
              </a:r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 flipV="1">
              <a:off x="5067" y="3085"/>
              <a:ext cx="1" cy="2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 flipH="1">
              <a:off x="4207" y="2712"/>
              <a:ext cx="63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 flipH="1">
              <a:off x="4244" y="2712"/>
              <a:ext cx="77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 flipH="1">
              <a:off x="4319" y="2712"/>
              <a:ext cx="77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H="1">
              <a:off x="4394" y="2712"/>
              <a:ext cx="76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>
              <a:off x="4432" y="2712"/>
              <a:ext cx="75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>
              <a:off x="4357" y="2712"/>
              <a:ext cx="75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4283" y="2712"/>
              <a:ext cx="74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H="1">
              <a:off x="5290" y="1536"/>
              <a:ext cx="76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 flipH="1">
              <a:off x="5364" y="1536"/>
              <a:ext cx="77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 flipH="1">
              <a:off x="5439" y="1536"/>
              <a:ext cx="77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>
              <a:off x="5477" y="1536"/>
              <a:ext cx="75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5403" y="1536"/>
              <a:ext cx="74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5328" y="1536"/>
              <a:ext cx="75" cy="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 flipH="1">
              <a:off x="4170" y="3192"/>
              <a:ext cx="48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Line 39"/>
            <p:cNvSpPr>
              <a:spLocks noChangeShapeType="1"/>
            </p:cNvSpPr>
            <p:nvPr/>
          </p:nvSpPr>
          <p:spPr bwMode="auto">
            <a:xfrm>
              <a:off x="4208" y="2712"/>
              <a:ext cx="1" cy="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Rectangle 40"/>
            <p:cNvSpPr>
              <a:spLocks noChangeArrowheads="1"/>
            </p:cNvSpPr>
            <p:nvPr/>
          </p:nvSpPr>
          <p:spPr bwMode="auto">
            <a:xfrm>
              <a:off x="3986" y="2886"/>
              <a:ext cx="22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D</a:t>
              </a:r>
              <a:r>
                <a:rPr lang="en-US" sz="1600" baseline="-2500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9245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88F9EBD-97CD-4277-B786-664E81752E77}" type="slidenum">
              <a:rPr lang="en-GB"/>
              <a:pPr/>
              <a:t>22</a:t>
            </a:fld>
            <a:endParaRPr lang="en-GB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body"/>
          </p:nvPr>
        </p:nvSpPr>
        <p:spPr>
          <a:xfrm>
            <a:off x="228600" y="1676400"/>
            <a:ext cx="4267200" cy="4267200"/>
          </a:xfrm>
          <a:ln/>
        </p:spPr>
        <p:txBody>
          <a:bodyPr anchor="t">
            <a:normAutofit lnSpcReduction="10000"/>
          </a:bodyPr>
          <a:lstStyle/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Curtail 50% steel from top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(h</a:t>
            </a:r>
            <a:r>
              <a:rPr lang="en-US" sz="2400" baseline="-25000"/>
              <a:t>1</a:t>
            </a:r>
            <a:r>
              <a:rPr lang="en-US" sz="2400"/>
              <a:t>/h</a:t>
            </a:r>
            <a:r>
              <a:rPr lang="en-US" sz="2400" baseline="-25000"/>
              <a:t>2</a:t>
            </a:r>
            <a:r>
              <a:rPr lang="en-US" sz="2400"/>
              <a:t>)</a:t>
            </a:r>
            <a:r>
              <a:rPr lang="en-US" sz="2400" baseline="30000"/>
              <a:t>2</a:t>
            </a:r>
            <a:r>
              <a:rPr lang="en-US" sz="2400"/>
              <a:t> = 50%/100%=½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(h</a:t>
            </a:r>
            <a:r>
              <a:rPr lang="en-US" sz="2400" baseline="-25000"/>
              <a:t>1</a:t>
            </a:r>
            <a:r>
              <a:rPr lang="en-US" sz="2400"/>
              <a:t>/4.75)</a:t>
            </a:r>
            <a:r>
              <a:rPr lang="en-US" sz="2400" baseline="30000"/>
              <a:t>2 </a:t>
            </a:r>
            <a:r>
              <a:rPr lang="en-US" sz="2400"/>
              <a:t>= ½, h</a:t>
            </a:r>
            <a:r>
              <a:rPr lang="en-US" sz="2400" baseline="-25000"/>
              <a:t>1</a:t>
            </a:r>
            <a:r>
              <a:rPr lang="en-US" sz="2400"/>
              <a:t> = 3.36m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Actual point of cutoff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= 3.36-L</a:t>
            </a:r>
            <a:r>
              <a:rPr lang="en-US" sz="2400" baseline="-25000"/>
              <a:t>d</a:t>
            </a:r>
            <a:r>
              <a:rPr lang="en-US" sz="2400"/>
              <a:t>=3.36-47 φ</a:t>
            </a:r>
            <a:r>
              <a:rPr lang="en-US" sz="2400" baseline="-25000"/>
              <a:t>bar</a:t>
            </a:r>
            <a:r>
              <a:rPr lang="en-US" sz="2400"/>
              <a:t> = 3.36-0.564 = 2.74m from top.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Spacing of bars = 180 mm c/c &lt; 300 mm and 3d ok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09600" y="990600"/>
            <a:ext cx="54102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chemeClr val="accent2"/>
                </a:solidFill>
                <a:ea typeface="DejaVu Sans" charset="0"/>
                <a:cs typeface="DejaVu Sans" charset="0"/>
              </a:rPr>
              <a:t>Curtailment of bars-Stem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4343400" y="123825"/>
            <a:ext cx="5784850" cy="6046788"/>
            <a:chOff x="2736" y="78"/>
            <a:chExt cx="3644" cy="3809"/>
          </a:xfrm>
        </p:grpSpPr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3035" y="1694"/>
              <a:ext cx="179" cy="173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2915" y="3368"/>
              <a:ext cx="677" cy="26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3214" y="1694"/>
              <a:ext cx="279" cy="1674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 flipH="1">
              <a:off x="3212" y="2098"/>
              <a:ext cx="42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>
              <a:off x="3212" y="2272"/>
              <a:ext cx="82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 flipH="1">
              <a:off x="3213" y="2676"/>
              <a:ext cx="161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 flipH="1">
              <a:off x="3213" y="2964"/>
              <a:ext cx="201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>
              <a:off x="3213" y="3195"/>
              <a:ext cx="241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3213" y="2445"/>
              <a:ext cx="121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H="1">
              <a:off x="3213" y="3368"/>
              <a:ext cx="281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3214" y="1694"/>
              <a:ext cx="75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3189" y="1709"/>
              <a:ext cx="1" cy="188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3154" y="2892"/>
              <a:ext cx="1" cy="69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3015" y="3592"/>
              <a:ext cx="179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3095" y="3145"/>
              <a:ext cx="197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3099" y="2892"/>
              <a:ext cx="202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3752" y="3368"/>
              <a:ext cx="167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>
              <a:off x="4290" y="1723"/>
              <a:ext cx="107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>
              <a:off x="4349" y="1723"/>
              <a:ext cx="1" cy="164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 flipH="1" flipV="1">
              <a:off x="4349" y="78"/>
              <a:ext cx="2032" cy="3290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0"/>
                <a:gd name="G5" fmla="+- G4 10800 0"/>
                <a:gd name="G6" fmla="cos 10800 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1599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</a:path>
              </a:pathLst>
            </a:cu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3573" y="1694"/>
              <a:ext cx="1" cy="144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3871" y="1680"/>
              <a:ext cx="1" cy="169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3632" y="2885"/>
              <a:ext cx="1" cy="2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4469" y="3628"/>
              <a:ext cx="47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>
              <a:off x="4290" y="2070"/>
              <a:ext cx="1" cy="5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Text Box 29"/>
            <p:cNvSpPr txBox="1">
              <a:spLocks noChangeArrowheads="1"/>
            </p:cNvSpPr>
            <p:nvPr/>
          </p:nvSpPr>
          <p:spPr bwMode="auto">
            <a:xfrm>
              <a:off x="5246" y="3368"/>
              <a:ext cx="41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200"/>
                <a:t>A</a:t>
              </a:r>
              <a:r>
                <a:rPr lang="en-US" sz="1200" baseline="-25000"/>
                <a:t>st</a:t>
              </a:r>
              <a:r>
                <a:rPr lang="en-US" sz="1200"/>
                <a:t> Provided</a:t>
              </a:r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4768" y="3368"/>
              <a:ext cx="35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A</a:t>
              </a:r>
              <a:r>
                <a:rPr lang="en-GB" sz="1200" baseline="-25000"/>
                <a:t>st</a:t>
              </a:r>
              <a:r>
                <a:rPr lang="en-GB" sz="1200"/>
                <a:t>/2</a:t>
              </a:r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>
              <a:off x="4852" y="3087"/>
              <a:ext cx="1" cy="34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4588" y="3628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200"/>
                <a:t>A</a:t>
              </a:r>
              <a:r>
                <a:rPr lang="en-US" sz="1200" baseline="-25000"/>
                <a:t>st</a:t>
              </a:r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3931" y="2070"/>
              <a:ext cx="41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Dist.</a:t>
              </a:r>
            </a:p>
            <a:p>
              <a:r>
                <a:rPr lang="en-GB" sz="1200"/>
                <a:t>from</a:t>
              </a:r>
            </a:p>
            <a:p>
              <a:r>
                <a:rPr lang="en-GB" sz="1200"/>
                <a:t>top</a:t>
              </a: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4210" y="3195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h</a:t>
              </a:r>
              <a:r>
                <a:rPr lang="en-GB" sz="1200" baseline="-25000"/>
                <a:t>2</a:t>
              </a:r>
            </a:p>
          </p:txBody>
        </p:sp>
        <p:sp>
          <p:nvSpPr>
            <p:cNvPr id="33827" name="Line 35"/>
            <p:cNvSpPr>
              <a:spLocks noChangeShapeType="1"/>
            </p:cNvSpPr>
            <p:nvPr/>
          </p:nvSpPr>
          <p:spPr bwMode="auto">
            <a:xfrm flipH="1">
              <a:off x="4652" y="2502"/>
              <a:ext cx="176" cy="36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Text Box 36"/>
            <p:cNvSpPr txBox="1">
              <a:spLocks noChangeArrowheads="1"/>
            </p:cNvSpPr>
            <p:nvPr/>
          </p:nvSpPr>
          <p:spPr bwMode="auto">
            <a:xfrm>
              <a:off x="4588" y="2329"/>
              <a:ext cx="10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Every </a:t>
              </a:r>
            </a:p>
            <a:p>
              <a:r>
                <a:rPr lang="en-GB" sz="1200"/>
                <a:t>alternate </a:t>
              </a:r>
            </a:p>
            <a:p>
              <a:r>
                <a:rPr lang="en-GB" sz="1200"/>
                <a:t>bar cut</a:t>
              </a:r>
            </a:p>
          </p:txBody>
        </p:sp>
        <p:sp>
          <p:nvSpPr>
            <p:cNvPr id="33829" name="Text Box 37"/>
            <p:cNvSpPr txBox="1">
              <a:spLocks noChangeArrowheads="1"/>
            </p:cNvSpPr>
            <p:nvPr/>
          </p:nvSpPr>
          <p:spPr bwMode="auto">
            <a:xfrm>
              <a:off x="2796" y="3109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200"/>
                <a:t>A</a:t>
              </a:r>
              <a:r>
                <a:rPr lang="en-US" sz="1200" baseline="-25000"/>
                <a:t>st</a:t>
              </a:r>
              <a:r>
                <a:rPr lang="en-US" sz="1200"/>
                <a:t> </a:t>
              </a:r>
            </a:p>
          </p:txBody>
        </p:sp>
        <p:sp>
          <p:nvSpPr>
            <p:cNvPr id="33830" name="Text Box 38"/>
            <p:cNvSpPr txBox="1">
              <a:spLocks noChangeArrowheads="1"/>
            </p:cNvSpPr>
            <p:nvPr/>
          </p:nvSpPr>
          <p:spPr bwMode="auto">
            <a:xfrm>
              <a:off x="2736" y="2589"/>
              <a:ext cx="41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A</a:t>
              </a:r>
              <a:r>
                <a:rPr lang="en-GB" sz="1200" baseline="-25000"/>
                <a:t>st</a:t>
              </a:r>
              <a:r>
                <a:rPr lang="en-GB" sz="1200"/>
                <a:t>/2 </a:t>
              </a:r>
            </a:p>
          </p:txBody>
        </p:sp>
        <p:sp>
          <p:nvSpPr>
            <p:cNvPr id="33831" name="Line 39"/>
            <p:cNvSpPr>
              <a:spLocks noChangeShapeType="1"/>
            </p:cNvSpPr>
            <p:nvPr/>
          </p:nvSpPr>
          <p:spPr bwMode="auto">
            <a:xfrm>
              <a:off x="2975" y="3282"/>
              <a:ext cx="1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40"/>
            <p:cNvSpPr>
              <a:spLocks noChangeShapeType="1"/>
            </p:cNvSpPr>
            <p:nvPr/>
          </p:nvSpPr>
          <p:spPr bwMode="auto">
            <a:xfrm>
              <a:off x="2995" y="2676"/>
              <a:ext cx="1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Text Box 41"/>
            <p:cNvSpPr txBox="1">
              <a:spLocks noChangeArrowheads="1"/>
            </p:cNvSpPr>
            <p:nvPr/>
          </p:nvSpPr>
          <p:spPr bwMode="auto">
            <a:xfrm>
              <a:off x="3747" y="2589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h</a:t>
              </a:r>
              <a:r>
                <a:rPr lang="en-GB" sz="1200" baseline="-25000"/>
                <a:t>2</a:t>
              </a:r>
              <a:r>
                <a:rPr lang="en-GB" sz="1200"/>
                <a:t> </a:t>
              </a:r>
            </a:p>
          </p:txBody>
        </p:sp>
        <p:sp>
          <p:nvSpPr>
            <p:cNvPr id="33834" name="Text Box 42"/>
            <p:cNvSpPr txBox="1">
              <a:spLocks noChangeArrowheads="1"/>
            </p:cNvSpPr>
            <p:nvPr/>
          </p:nvSpPr>
          <p:spPr bwMode="auto">
            <a:xfrm>
              <a:off x="3632" y="2936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200"/>
                <a:t>L</a:t>
              </a:r>
              <a:r>
                <a:rPr lang="en-US" sz="1200" baseline="-25000"/>
                <a:t>dt</a:t>
              </a:r>
            </a:p>
          </p:txBody>
        </p:sp>
        <p:sp>
          <p:nvSpPr>
            <p:cNvPr id="33835" name="Text Box 43"/>
            <p:cNvSpPr txBox="1">
              <a:spLocks noChangeArrowheads="1"/>
            </p:cNvSpPr>
            <p:nvPr/>
          </p:nvSpPr>
          <p:spPr bwMode="auto">
            <a:xfrm>
              <a:off x="4210" y="2719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000" b="1"/>
                <a:t>h</a:t>
              </a:r>
              <a:r>
                <a:rPr lang="en-GB" sz="1000" b="1" baseline="-25000"/>
                <a:t>1c</a:t>
              </a:r>
              <a:r>
                <a:rPr lang="en-GB" sz="1000" b="1"/>
                <a:t> </a:t>
              </a:r>
            </a:p>
          </p:txBody>
        </p:sp>
        <p:sp>
          <p:nvSpPr>
            <p:cNvPr id="33836" name="Text Box 44"/>
            <p:cNvSpPr txBox="1">
              <a:spLocks noChangeArrowheads="1"/>
            </p:cNvSpPr>
            <p:nvPr/>
          </p:nvSpPr>
          <p:spPr bwMode="auto">
            <a:xfrm>
              <a:off x="3453" y="2329"/>
              <a:ext cx="23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200"/>
                <a:t>h</a:t>
              </a:r>
              <a:r>
                <a:rPr lang="en-GB" sz="1200" baseline="-25000"/>
                <a:t>1</a:t>
              </a:r>
              <a:r>
                <a:rPr lang="en-GB" sz="120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021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C1A91F1-886B-488E-AE1F-C8CFC454951F}" type="slidenum">
              <a:rPr lang="en-GB"/>
              <a:pPr/>
              <a:t>23</a:t>
            </a:fld>
            <a:endParaRPr lang="en-GB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body"/>
          </p:nvPr>
        </p:nvSpPr>
        <p:spPr>
          <a:xfrm>
            <a:off x="381000" y="1069975"/>
            <a:ext cx="5105400" cy="4754562"/>
          </a:xfr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anchor="t">
            <a:normAutofit lnSpcReduction="10000"/>
          </a:bodyPr>
          <a:lstStyle/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Development length (Stem steel)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L</a:t>
            </a:r>
            <a:r>
              <a:rPr lang="en-US" sz="2400" baseline="-25000">
                <a:solidFill>
                  <a:srgbClr val="FF3300"/>
                </a:solidFill>
              </a:rPr>
              <a:t>d</a:t>
            </a:r>
            <a:r>
              <a:rPr lang="en-US" sz="2400">
                <a:solidFill>
                  <a:srgbClr val="FF3300"/>
                </a:solidFill>
              </a:rPr>
              <a:t>=47 φ</a:t>
            </a:r>
            <a:r>
              <a:rPr lang="en-US" sz="2400" baseline="-25000">
                <a:solidFill>
                  <a:srgbClr val="FF3300"/>
                </a:solidFill>
              </a:rPr>
              <a:t>bar</a:t>
            </a:r>
            <a:r>
              <a:rPr lang="en-US" sz="2400">
                <a:solidFill>
                  <a:srgbClr val="FF3300"/>
                </a:solidFill>
              </a:rPr>
              <a:t> =47 x 12 =</a:t>
            </a:r>
            <a:r>
              <a:rPr lang="en-US" sz="2400"/>
              <a:t> </a:t>
            </a:r>
            <a:r>
              <a:rPr lang="en-US" sz="2400">
                <a:solidFill>
                  <a:srgbClr val="FF3300"/>
                </a:solidFill>
              </a:rPr>
              <a:t>564 mm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FF"/>
                </a:solidFill>
              </a:rPr>
              <a:t>Secondary steel for stem at front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FF"/>
                </a:solidFill>
              </a:rPr>
              <a:t>0.12% GA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FF"/>
                </a:solidFill>
              </a:rPr>
              <a:t>= 0.12x450 x 1000/100 = 540 mm</a:t>
            </a:r>
            <a:r>
              <a:rPr lang="en-US" sz="2400" baseline="30000">
                <a:solidFill>
                  <a:srgbClr val="FF00FF"/>
                </a:solidFill>
              </a:rPr>
              <a:t>2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FF"/>
                </a:solidFill>
              </a:rPr>
              <a:t>#10 @ 140 &lt; 450 mm and 5d ok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solidFill>
                <a:srgbClr val="FF00FF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4D4D4D"/>
                </a:solidFill>
              </a:rPr>
              <a:t>Distribution steel</a:t>
            </a:r>
            <a:r>
              <a:rPr lang="en-US" sz="2400">
                <a:solidFill>
                  <a:srgbClr val="FF3300"/>
                </a:solidFill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= 0.12% GA = 0.12x450 x 1000/100 = 540 mm</a:t>
            </a:r>
            <a:r>
              <a:rPr lang="en-US" sz="2400" baseline="30000"/>
              <a:t>2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#10 @ 140 &lt; 450 mm and 5d ok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solidFill>
                <a:srgbClr val="FFFFFF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5562600" y="1644650"/>
            <a:ext cx="3427413" cy="3306763"/>
            <a:chOff x="3504" y="1036"/>
            <a:chExt cx="2159" cy="2083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4176" y="2668"/>
              <a:ext cx="816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4512" y="1276"/>
              <a:ext cx="9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5376" y="1276"/>
              <a:ext cx="1" cy="15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5088" y="2860"/>
              <a:ext cx="3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4656" y="1900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H=5200 mm</a:t>
              </a:r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H="1">
              <a:off x="3569" y="2332"/>
              <a:ext cx="81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 flipH="1">
              <a:off x="3647" y="233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 flipH="1">
              <a:off x="3743" y="233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 flipH="1">
              <a:off x="3839" y="2332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>
              <a:off x="3888" y="233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>
              <a:off x="3792" y="233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3696" y="2332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 flipH="1">
              <a:off x="4991" y="127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 flipH="1">
              <a:off x="5087" y="127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 flipH="1">
              <a:off x="5183" y="1276"/>
              <a:ext cx="98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5232" y="127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5136" y="127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>
              <a:off x="5040" y="1276"/>
              <a:ext cx="9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 flipH="1">
              <a:off x="4463" y="1276"/>
              <a:ext cx="5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 flipH="1">
              <a:off x="4367" y="1276"/>
              <a:ext cx="98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4368" y="1036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4176" y="2908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b= 3000  mm</a:t>
              </a:r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3504" y="2380"/>
              <a:ext cx="912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US" sz="1600"/>
                <a:t>t</a:t>
              </a:r>
              <a:r>
                <a:rPr lang="en-US" sz="1600" baseline="-25000"/>
                <a:t>p</a:t>
              </a:r>
              <a:r>
                <a:rPr lang="en-US" sz="1600"/>
                <a:t>= 750 mm</a:t>
              </a: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4176" y="2620"/>
              <a:ext cx="19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4176" y="2908"/>
              <a:ext cx="81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5088" y="266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5184" y="2668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>
              <a:off x="4704" y="2640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450</a:t>
              </a:r>
            </a:p>
          </p:txBody>
        </p:sp>
        <p:sp>
          <p:nvSpPr>
            <p:cNvPr id="34847" name="Rectangle 31"/>
            <p:cNvSpPr>
              <a:spLocks noChangeArrowheads="1"/>
            </p:cNvSpPr>
            <p:nvPr/>
          </p:nvSpPr>
          <p:spPr bwMode="auto">
            <a:xfrm>
              <a:off x="4386" y="263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620" y="127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560" y="1296"/>
              <a:ext cx="1" cy="148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 flipH="1">
              <a:off x="4277" y="2778"/>
              <a:ext cx="290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560" y="2640"/>
              <a:ext cx="1" cy="144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 flipH="1">
              <a:off x="4415" y="1320"/>
              <a:ext cx="98" cy="1392"/>
            </a:xfrm>
            <a:prstGeom prst="line">
              <a:avLst/>
            </a:prstGeom>
            <a:noFill/>
            <a:ln w="126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auto">
            <a:xfrm>
              <a:off x="4428" y="2562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Oval 38"/>
            <p:cNvSpPr>
              <a:spLocks noChangeArrowheads="1"/>
            </p:cNvSpPr>
            <p:nvPr/>
          </p:nvSpPr>
          <p:spPr bwMode="auto">
            <a:xfrm>
              <a:off x="4440" y="2448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Oval 39"/>
            <p:cNvSpPr>
              <a:spLocks noChangeArrowheads="1"/>
            </p:cNvSpPr>
            <p:nvPr/>
          </p:nvSpPr>
          <p:spPr bwMode="auto">
            <a:xfrm>
              <a:off x="4446" y="2329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auto">
            <a:xfrm>
              <a:off x="4458" y="2208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auto">
            <a:xfrm>
              <a:off x="4470" y="2064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auto">
            <a:xfrm>
              <a:off x="4482" y="1920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auto">
            <a:xfrm>
              <a:off x="4488" y="1776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Oval 44"/>
            <p:cNvSpPr>
              <a:spLocks noChangeArrowheads="1"/>
            </p:cNvSpPr>
            <p:nvPr/>
          </p:nvSpPr>
          <p:spPr bwMode="auto">
            <a:xfrm>
              <a:off x="4500" y="1632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Oval 45"/>
            <p:cNvSpPr>
              <a:spLocks noChangeArrowheads="1"/>
            </p:cNvSpPr>
            <p:nvPr/>
          </p:nvSpPr>
          <p:spPr bwMode="auto">
            <a:xfrm>
              <a:off x="4506" y="1488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auto">
            <a:xfrm>
              <a:off x="4524" y="1326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auto">
            <a:xfrm>
              <a:off x="4422" y="2688"/>
              <a:ext cx="23" cy="2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Oval 48"/>
            <p:cNvSpPr>
              <a:spLocks noChangeArrowheads="1"/>
            </p:cNvSpPr>
            <p:nvPr/>
          </p:nvSpPr>
          <p:spPr bwMode="auto">
            <a:xfrm>
              <a:off x="4536" y="2544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auto">
            <a:xfrm>
              <a:off x="4537" y="2400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50"/>
            <p:cNvSpPr>
              <a:spLocks noChangeArrowheads="1"/>
            </p:cNvSpPr>
            <p:nvPr/>
          </p:nvSpPr>
          <p:spPr bwMode="auto">
            <a:xfrm>
              <a:off x="4536" y="2304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Oval 51"/>
            <p:cNvSpPr>
              <a:spLocks noChangeArrowheads="1"/>
            </p:cNvSpPr>
            <p:nvPr/>
          </p:nvSpPr>
          <p:spPr bwMode="auto">
            <a:xfrm>
              <a:off x="4537" y="2160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Oval 52"/>
            <p:cNvSpPr>
              <a:spLocks noChangeArrowheads="1"/>
            </p:cNvSpPr>
            <p:nvPr/>
          </p:nvSpPr>
          <p:spPr bwMode="auto">
            <a:xfrm>
              <a:off x="4536" y="2016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53"/>
            <p:cNvSpPr>
              <a:spLocks noChangeArrowheads="1"/>
            </p:cNvSpPr>
            <p:nvPr/>
          </p:nvSpPr>
          <p:spPr bwMode="auto">
            <a:xfrm>
              <a:off x="4537" y="1872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54"/>
            <p:cNvSpPr>
              <a:spLocks noChangeArrowheads="1"/>
            </p:cNvSpPr>
            <p:nvPr/>
          </p:nvSpPr>
          <p:spPr bwMode="auto">
            <a:xfrm>
              <a:off x="4536" y="1776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auto">
            <a:xfrm>
              <a:off x="4537" y="1632"/>
              <a:ext cx="23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637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B126DA9-FD4E-4D8E-840D-E83572C33185}" type="slidenum">
              <a:rPr lang="en-GB"/>
              <a:pPr/>
              <a:t>24</a:t>
            </a:fld>
            <a:endParaRPr lang="en-GB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body"/>
          </p:nvPr>
        </p:nvSpPr>
        <p:spPr>
          <a:xfrm>
            <a:off x="152400" y="1143000"/>
            <a:ext cx="6172200" cy="5105400"/>
          </a:xfrm>
          <a:ln/>
        </p:spPr>
        <p:txBody>
          <a:bodyPr anchor="t">
            <a:normAutofit lnSpcReduction="10000"/>
          </a:bodyPr>
          <a:lstStyle/>
          <a:p>
            <a:pPr marL="342900" indent="-342900" algn="l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3600">
                <a:solidFill>
                  <a:srgbClr val="FF3300"/>
                </a:solidFill>
              </a:rPr>
              <a:t>Check for shear</a:t>
            </a:r>
          </a:p>
          <a:p>
            <a:pPr marL="342900" indent="-342900" algn="l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3600">
              <a:solidFill>
                <a:srgbClr val="FF3300"/>
              </a:solidFill>
            </a:endParaRP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Max. SF at Junction, xx = P</a:t>
            </a:r>
            <a:r>
              <a:rPr lang="en-US" sz="2400" baseline="-25000"/>
              <a:t>h</a:t>
            </a:r>
            <a:r>
              <a:rPr lang="en-US" sz="2400"/>
              <a:t>=67.68 kN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Ultimate SF= V</a:t>
            </a:r>
            <a:r>
              <a:rPr lang="en-US" sz="2400" baseline="-25000"/>
              <a:t>u</a:t>
            </a:r>
            <a:r>
              <a:rPr lang="en-US" sz="2400"/>
              <a:t>=1.5 x 67.68 = 101.52 kN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Nominal shear stress =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/>
              <a:t>v</a:t>
            </a:r>
            <a:r>
              <a:rPr lang="en-US" sz="2400"/>
              <a:t>=V</a:t>
            </a:r>
            <a:r>
              <a:rPr lang="en-US" sz="2400" baseline="-25000"/>
              <a:t>u</a:t>
            </a:r>
            <a:r>
              <a:rPr lang="en-US" sz="2400"/>
              <a:t>/bd 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= 101.52 x 1000 / 1000x400 = 0.25 MPa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To find 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>
                <a:cs typeface="Arial" charset="0"/>
              </a:rPr>
              <a:t>c</a:t>
            </a:r>
            <a:r>
              <a:rPr lang="en-US" sz="2400"/>
              <a:t>: 100A</a:t>
            </a:r>
            <a:r>
              <a:rPr lang="en-US" sz="2400" baseline="-25000"/>
              <a:t>st</a:t>
            </a:r>
            <a:r>
              <a:rPr lang="en-US" sz="2400"/>
              <a:t>/bd = 0.32%, 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From IS:456-2000, 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/>
              <a:t>c</a:t>
            </a:r>
            <a:r>
              <a:rPr lang="en-US" sz="2400"/>
              <a:t>= 0.38 MPa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sz="2400">
                <a:cs typeface="Arial" charset="0"/>
              </a:rPr>
              <a:t>ζ</a:t>
            </a:r>
            <a:r>
              <a:rPr lang="en-US" sz="2400" baseline="-25000">
                <a:cs typeface="Arial" charset="0"/>
              </a:rPr>
              <a:t>v</a:t>
            </a:r>
            <a:r>
              <a:rPr lang="en-US" sz="2400"/>
              <a:t> &lt; 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/>
              <a:t>c,</a:t>
            </a:r>
            <a:r>
              <a:rPr lang="en-US" sz="2400"/>
              <a:t>  Hence safe in shear.</a:t>
            </a:r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6248400" y="1644650"/>
            <a:ext cx="2894013" cy="3306763"/>
            <a:chOff x="3936" y="1036"/>
            <a:chExt cx="1823" cy="2083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4464" y="2668"/>
              <a:ext cx="711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4757" y="1276"/>
              <a:ext cx="79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5509" y="1276"/>
              <a:ext cx="1" cy="15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>
              <a:off x="5258" y="2860"/>
              <a:ext cx="33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4882" y="1900"/>
              <a:ext cx="8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H=5200 mm</a:t>
              </a:r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H="1">
              <a:off x="3935" y="2332"/>
              <a:ext cx="7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H="1">
              <a:off x="4003" y="2332"/>
              <a:ext cx="8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H="1">
              <a:off x="4086" y="2332"/>
              <a:ext cx="8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H="1">
              <a:off x="4171" y="2332"/>
              <a:ext cx="8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4213" y="2332"/>
              <a:ext cx="8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4129" y="2332"/>
              <a:ext cx="8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4046" y="2332"/>
              <a:ext cx="8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H="1">
              <a:off x="5174" y="1276"/>
              <a:ext cx="8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H="1">
              <a:off x="5258" y="1276"/>
              <a:ext cx="8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H="1">
              <a:off x="5340" y="1276"/>
              <a:ext cx="8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5384" y="1276"/>
              <a:ext cx="8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5300" y="1276"/>
              <a:ext cx="8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5216" y="1276"/>
              <a:ext cx="8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H="1">
              <a:off x="4713" y="1276"/>
              <a:ext cx="4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H="1">
              <a:off x="4631" y="1276"/>
              <a:ext cx="85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Text Box 23"/>
            <p:cNvSpPr txBox="1">
              <a:spLocks noChangeArrowheads="1"/>
            </p:cNvSpPr>
            <p:nvPr/>
          </p:nvSpPr>
          <p:spPr bwMode="auto">
            <a:xfrm>
              <a:off x="4631" y="1036"/>
              <a:ext cx="5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35864" name="Text Box 24"/>
            <p:cNvSpPr txBox="1">
              <a:spLocks noChangeArrowheads="1"/>
            </p:cNvSpPr>
            <p:nvPr/>
          </p:nvSpPr>
          <p:spPr bwMode="auto">
            <a:xfrm>
              <a:off x="4464" y="2908"/>
              <a:ext cx="9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b= 3000  mm</a:t>
              </a:r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>
              <a:off x="4464" y="2908"/>
              <a:ext cx="71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5258" y="2668"/>
              <a:ext cx="2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>
              <a:off x="5342" y="2668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4647" y="2632"/>
              <a:ext cx="209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>
              <a:off x="4850" y="127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>
              <a:off x="4798" y="1296"/>
              <a:ext cx="1" cy="148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H="1">
              <a:off x="4551" y="2778"/>
              <a:ext cx="253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>
              <a:off x="4798" y="2640"/>
              <a:ext cx="1" cy="144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Oval 33"/>
            <p:cNvSpPr>
              <a:spLocks noChangeArrowheads="1"/>
            </p:cNvSpPr>
            <p:nvPr/>
          </p:nvSpPr>
          <p:spPr bwMode="auto">
            <a:xfrm>
              <a:off x="4777" y="2544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Oval 34"/>
            <p:cNvSpPr>
              <a:spLocks noChangeArrowheads="1"/>
            </p:cNvSpPr>
            <p:nvPr/>
          </p:nvSpPr>
          <p:spPr bwMode="auto">
            <a:xfrm>
              <a:off x="4778" y="2400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auto">
            <a:xfrm>
              <a:off x="4777" y="2304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Oval 36"/>
            <p:cNvSpPr>
              <a:spLocks noChangeArrowheads="1"/>
            </p:cNvSpPr>
            <p:nvPr/>
          </p:nvSpPr>
          <p:spPr bwMode="auto">
            <a:xfrm>
              <a:off x="4778" y="2160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Oval 37"/>
            <p:cNvSpPr>
              <a:spLocks noChangeArrowheads="1"/>
            </p:cNvSpPr>
            <p:nvPr/>
          </p:nvSpPr>
          <p:spPr bwMode="auto">
            <a:xfrm>
              <a:off x="4777" y="2016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Oval 38"/>
            <p:cNvSpPr>
              <a:spLocks noChangeArrowheads="1"/>
            </p:cNvSpPr>
            <p:nvPr/>
          </p:nvSpPr>
          <p:spPr bwMode="auto">
            <a:xfrm>
              <a:off x="4778" y="1872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auto">
            <a:xfrm>
              <a:off x="4777" y="1776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Oval 40"/>
            <p:cNvSpPr>
              <a:spLocks noChangeArrowheads="1"/>
            </p:cNvSpPr>
            <p:nvPr/>
          </p:nvSpPr>
          <p:spPr bwMode="auto">
            <a:xfrm>
              <a:off x="4778" y="1632"/>
              <a:ext cx="20" cy="23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 flipH="1">
              <a:off x="4462" y="2640"/>
              <a:ext cx="504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Text Box 42"/>
            <p:cNvSpPr txBox="1">
              <a:spLocks noChangeArrowheads="1"/>
            </p:cNvSpPr>
            <p:nvPr/>
          </p:nvSpPr>
          <p:spPr bwMode="auto">
            <a:xfrm>
              <a:off x="4443" y="2458"/>
              <a:ext cx="2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35883" name="Text Box 43"/>
            <p:cNvSpPr txBox="1">
              <a:spLocks noChangeArrowheads="1"/>
            </p:cNvSpPr>
            <p:nvPr/>
          </p:nvSpPr>
          <p:spPr bwMode="auto">
            <a:xfrm>
              <a:off x="4840" y="2448"/>
              <a:ext cx="2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7300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10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5BDE14-EC4F-441F-A044-420E6DA46DDF}" type="slidenum">
              <a:rPr lang="en-GB"/>
              <a:pPr/>
              <a:t>25</a:t>
            </a:fld>
            <a:endParaRPr lang="en-GB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50292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FF3300"/>
                </a:solidFill>
              </a:rPr>
              <a:t>Stability analysis</a:t>
            </a:r>
          </a:p>
        </p:txBody>
      </p:sp>
      <p:graphicFrame>
        <p:nvGraphicFramePr>
          <p:cNvPr id="368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87375"/>
              </p:ext>
            </p:extLst>
          </p:nvPr>
        </p:nvGraphicFramePr>
        <p:xfrm>
          <a:off x="228599" y="1371600"/>
          <a:ext cx="8686801" cy="4388011"/>
        </p:xfrm>
        <a:graphic>
          <a:graphicData uri="http://schemas.openxmlformats.org/drawingml/2006/table">
            <a:tbl>
              <a:tblPr/>
              <a:tblGrid>
                <a:gridCol w="1572328"/>
                <a:gridCol w="3071344"/>
                <a:gridCol w="2160390"/>
                <a:gridCol w="1882739"/>
              </a:tblGrid>
              <a:tr h="72349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Load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Magnitude, kN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Distance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from A, m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BM about A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kN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-m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98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Stem W1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0.2x4.75x1x25 = 23.75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1.1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26.13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49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Stem W2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½ x0.25x4.75x1x25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 14.84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0.75 + 2/3x0.25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=0.316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13.60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12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B. slab W3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3.0x0.45x1x25=33.75   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1.5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50.63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49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Back fill, W4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1.8x4.75x1x18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 153.9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2.1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323.20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12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Total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ΣW= 226.24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ΣM</a:t>
                      </a:r>
                      <a:r>
                        <a:rPr kumimoji="0" lang="en-GB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=413.55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49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Earth Pre. =P</a:t>
                      </a:r>
                      <a:r>
                        <a:rPr kumimoji="0" lang="en-GB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</a:t>
                      </a:r>
                      <a:r>
                        <a:rPr kumimoji="0" lang="en-GB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=0.333x18x5.2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/2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H/3 =5.2/3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</a:t>
                      </a:r>
                      <a:r>
                        <a:rPr kumimoji="0" lang="en-GB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=140.05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0" y="53292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01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1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DE8214-8DA3-4760-8F55-D95C9383A185}" type="slidenum">
              <a:rPr lang="en-GB"/>
              <a:pPr/>
              <a:t>26</a:t>
            </a:fld>
            <a:endParaRPr lang="en-GB"/>
          </a:p>
        </p:txBody>
      </p:sp>
      <p:grpSp>
        <p:nvGrpSpPr>
          <p:cNvPr id="37889" name="Group 1"/>
          <p:cNvGrpSpPr>
            <a:grpSpLocks/>
          </p:cNvGrpSpPr>
          <p:nvPr/>
        </p:nvGrpSpPr>
        <p:grpSpPr bwMode="auto">
          <a:xfrm>
            <a:off x="-76200" y="762000"/>
            <a:ext cx="7466013" cy="5484813"/>
            <a:chOff x="-48" y="480"/>
            <a:chExt cx="4703" cy="3455"/>
          </a:xfrm>
        </p:grpSpPr>
        <p:sp>
          <p:nvSpPr>
            <p:cNvPr id="37890" name="AutoShape 2"/>
            <p:cNvSpPr>
              <a:spLocks noChangeArrowheads="1"/>
            </p:cNvSpPr>
            <p:nvPr/>
          </p:nvSpPr>
          <p:spPr bwMode="auto">
            <a:xfrm>
              <a:off x="-48" y="480"/>
              <a:ext cx="4704" cy="3456"/>
            </a:xfrm>
            <a:prstGeom prst="roundRect">
              <a:avLst>
                <a:gd name="adj" fmla="val 2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891" name="Group 3"/>
            <p:cNvGrpSpPr>
              <a:grpSpLocks/>
            </p:cNvGrpSpPr>
            <p:nvPr/>
          </p:nvGrpSpPr>
          <p:grpSpPr bwMode="auto">
            <a:xfrm>
              <a:off x="-48" y="559"/>
              <a:ext cx="4703" cy="3376"/>
              <a:chOff x="-48" y="559"/>
              <a:chExt cx="4703" cy="3376"/>
            </a:xfrm>
          </p:grpSpPr>
          <p:sp>
            <p:nvSpPr>
              <p:cNvPr id="37892" name="Line 4"/>
              <p:cNvSpPr>
                <a:spLocks noChangeShapeType="1"/>
              </p:cNvSpPr>
              <p:nvPr/>
            </p:nvSpPr>
            <p:spPr bwMode="auto">
              <a:xfrm>
                <a:off x="1716" y="566"/>
                <a:ext cx="15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3" name="Line 5"/>
              <p:cNvSpPr>
                <a:spLocks noChangeShapeType="1"/>
              </p:cNvSpPr>
              <p:nvPr/>
            </p:nvSpPr>
            <p:spPr bwMode="auto">
              <a:xfrm>
                <a:off x="1871" y="566"/>
                <a:ext cx="1" cy="147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 flipH="1">
                <a:off x="1415" y="566"/>
                <a:ext cx="312" cy="147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Line 7"/>
              <p:cNvSpPr>
                <a:spLocks noChangeShapeType="1"/>
              </p:cNvSpPr>
              <p:nvPr/>
            </p:nvSpPr>
            <p:spPr bwMode="auto">
              <a:xfrm>
                <a:off x="942" y="2251"/>
                <a:ext cx="17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Line 8"/>
              <p:cNvSpPr>
                <a:spLocks noChangeShapeType="1"/>
              </p:cNvSpPr>
              <p:nvPr/>
            </p:nvSpPr>
            <p:spPr bwMode="auto">
              <a:xfrm>
                <a:off x="1871" y="2040"/>
                <a:ext cx="80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Line 9"/>
              <p:cNvSpPr>
                <a:spLocks noChangeShapeType="1"/>
              </p:cNvSpPr>
              <p:nvPr/>
            </p:nvSpPr>
            <p:spPr bwMode="auto">
              <a:xfrm>
                <a:off x="942" y="2040"/>
                <a:ext cx="46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Line 10"/>
              <p:cNvSpPr>
                <a:spLocks noChangeShapeType="1"/>
              </p:cNvSpPr>
              <p:nvPr/>
            </p:nvSpPr>
            <p:spPr bwMode="auto">
              <a:xfrm>
                <a:off x="942" y="2040"/>
                <a:ext cx="1" cy="2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Line 11"/>
              <p:cNvSpPr>
                <a:spLocks noChangeShapeType="1"/>
              </p:cNvSpPr>
              <p:nvPr/>
            </p:nvSpPr>
            <p:spPr bwMode="auto">
              <a:xfrm>
                <a:off x="2682" y="2036"/>
                <a:ext cx="1" cy="2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Line 12"/>
              <p:cNvSpPr>
                <a:spLocks noChangeShapeType="1"/>
              </p:cNvSpPr>
              <p:nvPr/>
            </p:nvSpPr>
            <p:spPr bwMode="auto">
              <a:xfrm>
                <a:off x="1809" y="2259"/>
                <a:ext cx="1" cy="227"/>
              </a:xfrm>
              <a:prstGeom prst="line">
                <a:avLst/>
              </a:prstGeom>
              <a:noFill/>
              <a:ln w="3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Line 13"/>
              <p:cNvSpPr>
                <a:spLocks noChangeShapeType="1"/>
              </p:cNvSpPr>
              <p:nvPr/>
            </p:nvSpPr>
            <p:spPr bwMode="auto">
              <a:xfrm>
                <a:off x="942" y="2329"/>
                <a:ext cx="1" cy="315"/>
              </a:xfrm>
              <a:prstGeom prst="line">
                <a:avLst/>
              </a:prstGeom>
              <a:noFill/>
              <a:ln w="3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>
                <a:off x="2180" y="2259"/>
                <a:ext cx="1" cy="157"/>
              </a:xfrm>
              <a:prstGeom prst="line">
                <a:avLst/>
              </a:prstGeom>
              <a:noFill/>
              <a:ln w="3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Line 15"/>
              <p:cNvSpPr>
                <a:spLocks noChangeShapeType="1"/>
              </p:cNvSpPr>
              <p:nvPr/>
            </p:nvSpPr>
            <p:spPr bwMode="auto">
              <a:xfrm>
                <a:off x="1809" y="564"/>
                <a:ext cx="272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 flipV="1">
                <a:off x="2813" y="563"/>
                <a:ext cx="1" cy="171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Line 17"/>
              <p:cNvSpPr>
                <a:spLocks noChangeShapeType="1"/>
              </p:cNvSpPr>
              <p:nvPr/>
            </p:nvSpPr>
            <p:spPr bwMode="auto">
              <a:xfrm>
                <a:off x="2813" y="559"/>
                <a:ext cx="866" cy="170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6" name="Line 18"/>
              <p:cNvSpPr>
                <a:spLocks noChangeShapeType="1"/>
              </p:cNvSpPr>
              <p:nvPr/>
            </p:nvSpPr>
            <p:spPr bwMode="auto">
              <a:xfrm>
                <a:off x="2813" y="2263"/>
                <a:ext cx="866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7" name="Line 19"/>
              <p:cNvSpPr>
                <a:spLocks noChangeShapeType="1"/>
              </p:cNvSpPr>
              <p:nvPr/>
            </p:nvSpPr>
            <p:spPr bwMode="auto">
              <a:xfrm flipH="1">
                <a:off x="2811" y="913"/>
                <a:ext cx="19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8" name="Line 20"/>
              <p:cNvSpPr>
                <a:spLocks noChangeShapeType="1"/>
              </p:cNvSpPr>
              <p:nvPr/>
            </p:nvSpPr>
            <p:spPr bwMode="auto">
              <a:xfrm flipH="1">
                <a:off x="2811" y="1227"/>
                <a:ext cx="353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9" name="Line 21"/>
              <p:cNvSpPr>
                <a:spLocks noChangeShapeType="1"/>
              </p:cNvSpPr>
              <p:nvPr/>
            </p:nvSpPr>
            <p:spPr bwMode="auto">
              <a:xfrm flipH="1">
                <a:off x="2812" y="1857"/>
                <a:ext cx="665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 flipH="1">
                <a:off x="2812" y="1542"/>
                <a:ext cx="49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Line 23"/>
              <p:cNvSpPr>
                <a:spLocks noChangeShapeType="1"/>
              </p:cNvSpPr>
              <p:nvPr/>
            </p:nvSpPr>
            <p:spPr bwMode="auto">
              <a:xfrm flipH="1">
                <a:off x="2812" y="1385"/>
                <a:ext cx="431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2" name="Line 24"/>
              <p:cNvSpPr>
                <a:spLocks noChangeShapeType="1"/>
              </p:cNvSpPr>
              <p:nvPr/>
            </p:nvSpPr>
            <p:spPr bwMode="auto">
              <a:xfrm flipH="1">
                <a:off x="2812" y="1700"/>
                <a:ext cx="586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 flipH="1">
                <a:off x="2811" y="2014"/>
                <a:ext cx="745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 flipH="1">
                <a:off x="2812" y="2172"/>
                <a:ext cx="821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 flipH="1">
                <a:off x="2812" y="1071"/>
                <a:ext cx="275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6" name="Line 28"/>
              <p:cNvSpPr>
                <a:spLocks noChangeShapeType="1"/>
              </p:cNvSpPr>
              <p:nvPr/>
            </p:nvSpPr>
            <p:spPr bwMode="auto">
              <a:xfrm>
                <a:off x="2799" y="1778"/>
                <a:ext cx="1114" cy="1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29"/>
              <p:cNvSpPr>
                <a:spLocks noChangeShapeType="1"/>
              </p:cNvSpPr>
              <p:nvPr/>
            </p:nvSpPr>
            <p:spPr bwMode="auto">
              <a:xfrm>
                <a:off x="2304" y="1306"/>
                <a:ext cx="1" cy="157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30"/>
              <p:cNvSpPr>
                <a:spLocks noChangeShapeType="1"/>
              </p:cNvSpPr>
              <p:nvPr/>
            </p:nvSpPr>
            <p:spPr bwMode="auto">
              <a:xfrm>
                <a:off x="1733" y="566"/>
                <a:ext cx="1" cy="147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Line 31"/>
              <p:cNvSpPr>
                <a:spLocks noChangeShapeType="1"/>
              </p:cNvSpPr>
              <p:nvPr/>
            </p:nvSpPr>
            <p:spPr bwMode="auto">
              <a:xfrm>
                <a:off x="1424" y="2036"/>
                <a:ext cx="42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0" name="Line 32"/>
              <p:cNvSpPr>
                <a:spLocks noChangeShapeType="1"/>
              </p:cNvSpPr>
              <p:nvPr/>
            </p:nvSpPr>
            <p:spPr bwMode="auto">
              <a:xfrm>
                <a:off x="1809" y="1306"/>
                <a:ext cx="1" cy="157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1" name="Line 33"/>
              <p:cNvSpPr>
                <a:spLocks noChangeShapeType="1"/>
              </p:cNvSpPr>
              <p:nvPr/>
            </p:nvSpPr>
            <p:spPr bwMode="auto">
              <a:xfrm>
                <a:off x="1671" y="1700"/>
                <a:ext cx="1" cy="157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Line 34"/>
              <p:cNvSpPr>
                <a:spLocks noChangeShapeType="1"/>
              </p:cNvSpPr>
              <p:nvPr/>
            </p:nvSpPr>
            <p:spPr bwMode="auto">
              <a:xfrm>
                <a:off x="1809" y="2093"/>
                <a:ext cx="1" cy="157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3" name="Text Box 35"/>
              <p:cNvSpPr txBox="1">
                <a:spLocks noChangeArrowheads="1"/>
              </p:cNvSpPr>
              <p:nvPr/>
            </p:nvSpPr>
            <p:spPr bwMode="auto">
              <a:xfrm>
                <a:off x="695" y="2172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T</a:t>
                </a:r>
              </a:p>
            </p:txBody>
          </p:sp>
          <p:sp>
            <p:nvSpPr>
              <p:cNvPr id="37924" name="Line 36"/>
              <p:cNvSpPr>
                <a:spLocks noChangeShapeType="1"/>
              </p:cNvSpPr>
              <p:nvPr/>
            </p:nvSpPr>
            <p:spPr bwMode="auto">
              <a:xfrm flipV="1">
                <a:off x="942" y="1144"/>
                <a:ext cx="1" cy="86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Line 37"/>
              <p:cNvSpPr>
                <a:spLocks noChangeShapeType="1"/>
              </p:cNvSpPr>
              <p:nvPr/>
            </p:nvSpPr>
            <p:spPr bwMode="auto">
              <a:xfrm>
                <a:off x="942" y="1385"/>
                <a:ext cx="86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6" name="Line 38"/>
              <p:cNvSpPr>
                <a:spLocks noChangeShapeType="1"/>
              </p:cNvSpPr>
              <p:nvPr/>
            </p:nvSpPr>
            <p:spPr bwMode="auto">
              <a:xfrm>
                <a:off x="942" y="1778"/>
                <a:ext cx="74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7" name="Text Box 39"/>
              <p:cNvSpPr txBox="1">
                <a:spLocks noChangeArrowheads="1"/>
              </p:cNvSpPr>
              <p:nvPr/>
            </p:nvSpPr>
            <p:spPr bwMode="auto">
              <a:xfrm>
                <a:off x="1190" y="1228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x</a:t>
                </a:r>
                <a:r>
                  <a:rPr lang="en-GB" sz="1600" baseline="-25000"/>
                  <a:t>1</a:t>
                </a:r>
              </a:p>
            </p:txBody>
          </p:sp>
          <p:sp>
            <p:nvSpPr>
              <p:cNvPr id="37928" name="Text Box 40"/>
              <p:cNvSpPr txBox="1">
                <a:spLocks noChangeArrowheads="1"/>
              </p:cNvSpPr>
              <p:nvPr/>
            </p:nvSpPr>
            <p:spPr bwMode="auto">
              <a:xfrm>
                <a:off x="1190" y="1621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x</a:t>
                </a:r>
                <a:r>
                  <a:rPr lang="en-GB" sz="1600" baseline="-25000"/>
                  <a:t>2</a:t>
                </a:r>
              </a:p>
            </p:txBody>
          </p:sp>
          <p:sp>
            <p:nvSpPr>
              <p:cNvPr id="37929" name="Text Box 41"/>
              <p:cNvSpPr txBox="1">
                <a:spLocks noChangeArrowheads="1"/>
              </p:cNvSpPr>
              <p:nvPr/>
            </p:nvSpPr>
            <p:spPr bwMode="auto">
              <a:xfrm>
                <a:off x="1767" y="1250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W</a:t>
                </a:r>
                <a:r>
                  <a:rPr lang="en-GB" sz="1600" baseline="-25000"/>
                  <a:t>1</a:t>
                </a:r>
              </a:p>
            </p:txBody>
          </p:sp>
          <p:sp>
            <p:nvSpPr>
              <p:cNvPr id="37930" name="Text Box 42"/>
              <p:cNvSpPr txBox="1">
                <a:spLocks noChangeArrowheads="1"/>
              </p:cNvSpPr>
              <p:nvPr/>
            </p:nvSpPr>
            <p:spPr bwMode="auto">
              <a:xfrm>
                <a:off x="1417" y="1542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W</a:t>
                </a:r>
                <a:r>
                  <a:rPr lang="en-GB" sz="1600" baseline="-25000"/>
                  <a:t>2</a:t>
                </a:r>
              </a:p>
            </p:txBody>
          </p:sp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1774" y="2058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W</a:t>
                </a:r>
                <a:r>
                  <a:rPr lang="en-GB" sz="1600" baseline="-25000"/>
                  <a:t>3</a:t>
                </a:r>
              </a:p>
            </p:txBody>
          </p:sp>
          <p:sp>
            <p:nvSpPr>
              <p:cNvPr id="37932" name="Text Box 44"/>
              <p:cNvSpPr txBox="1">
                <a:spLocks noChangeArrowheads="1"/>
              </p:cNvSpPr>
              <p:nvPr/>
            </p:nvSpPr>
            <p:spPr bwMode="auto">
              <a:xfrm>
                <a:off x="2084" y="1149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W</a:t>
                </a:r>
                <a:r>
                  <a:rPr lang="en-GB" sz="1600" baseline="-25000"/>
                  <a:t>4</a:t>
                </a:r>
              </a:p>
            </p:txBody>
          </p:sp>
          <p:sp>
            <p:nvSpPr>
              <p:cNvPr id="37933" name="Text Box 45"/>
              <p:cNvSpPr txBox="1">
                <a:spLocks noChangeArrowheads="1"/>
              </p:cNvSpPr>
              <p:nvPr/>
            </p:nvSpPr>
            <p:spPr bwMode="auto">
              <a:xfrm>
                <a:off x="2180" y="2407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b/2</a:t>
                </a:r>
              </a:p>
            </p:txBody>
          </p:sp>
          <p:sp>
            <p:nvSpPr>
              <p:cNvPr id="37934" name="Line 46"/>
              <p:cNvSpPr>
                <a:spLocks noChangeShapeType="1"/>
              </p:cNvSpPr>
              <p:nvPr/>
            </p:nvSpPr>
            <p:spPr bwMode="auto">
              <a:xfrm>
                <a:off x="1809" y="2429"/>
                <a:ext cx="86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Line 47"/>
              <p:cNvSpPr>
                <a:spLocks noChangeShapeType="1"/>
              </p:cNvSpPr>
              <p:nvPr/>
            </p:nvSpPr>
            <p:spPr bwMode="auto">
              <a:xfrm>
                <a:off x="1809" y="2311"/>
                <a:ext cx="37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6" name="Text Box 48"/>
              <p:cNvSpPr txBox="1">
                <a:spLocks noChangeArrowheads="1"/>
              </p:cNvSpPr>
              <p:nvPr/>
            </p:nvSpPr>
            <p:spPr bwMode="auto">
              <a:xfrm>
                <a:off x="1802" y="2289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b/6</a:t>
                </a:r>
              </a:p>
            </p:txBody>
          </p:sp>
          <p:sp>
            <p:nvSpPr>
              <p:cNvPr id="37937" name="Line 49"/>
              <p:cNvSpPr>
                <a:spLocks noChangeShapeType="1"/>
              </p:cNvSpPr>
              <p:nvPr/>
            </p:nvSpPr>
            <p:spPr bwMode="auto">
              <a:xfrm>
                <a:off x="1560" y="2263"/>
                <a:ext cx="1" cy="380"/>
              </a:xfrm>
              <a:prstGeom prst="line">
                <a:avLst/>
              </a:prstGeom>
              <a:noFill/>
              <a:ln w="324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8" name="Line 50"/>
              <p:cNvSpPr>
                <a:spLocks noChangeShapeType="1"/>
              </p:cNvSpPr>
              <p:nvPr/>
            </p:nvSpPr>
            <p:spPr bwMode="auto">
              <a:xfrm>
                <a:off x="1561" y="2311"/>
                <a:ext cx="248" cy="1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Line 51"/>
              <p:cNvSpPr>
                <a:spLocks noChangeShapeType="1"/>
              </p:cNvSpPr>
              <p:nvPr/>
            </p:nvSpPr>
            <p:spPr bwMode="auto">
              <a:xfrm flipH="1">
                <a:off x="2131" y="1778"/>
                <a:ext cx="745" cy="1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Line 52"/>
              <p:cNvSpPr>
                <a:spLocks noChangeShapeType="1"/>
              </p:cNvSpPr>
              <p:nvPr/>
            </p:nvSpPr>
            <p:spPr bwMode="auto">
              <a:xfrm>
                <a:off x="2111" y="1389"/>
                <a:ext cx="1" cy="393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Line 53"/>
              <p:cNvSpPr>
                <a:spLocks noChangeShapeType="1"/>
              </p:cNvSpPr>
              <p:nvPr/>
            </p:nvSpPr>
            <p:spPr bwMode="auto">
              <a:xfrm flipV="1">
                <a:off x="1561" y="1629"/>
                <a:ext cx="743" cy="631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Text Box 54"/>
              <p:cNvSpPr txBox="1">
                <a:spLocks noChangeArrowheads="1"/>
              </p:cNvSpPr>
              <p:nvPr/>
            </p:nvSpPr>
            <p:spPr bwMode="auto">
              <a:xfrm>
                <a:off x="1561" y="2250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37943" name="Line 55"/>
              <p:cNvSpPr>
                <a:spLocks noChangeShapeType="1"/>
              </p:cNvSpPr>
              <p:nvPr/>
            </p:nvSpPr>
            <p:spPr bwMode="auto">
              <a:xfrm>
                <a:off x="1437" y="2259"/>
                <a:ext cx="1" cy="157"/>
              </a:xfrm>
              <a:prstGeom prst="line">
                <a:avLst/>
              </a:prstGeom>
              <a:noFill/>
              <a:ln w="3240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Text Box 56"/>
              <p:cNvSpPr txBox="1">
                <a:spLocks noChangeArrowheads="1"/>
              </p:cNvSpPr>
              <p:nvPr/>
            </p:nvSpPr>
            <p:spPr bwMode="auto">
              <a:xfrm>
                <a:off x="1100" y="2360"/>
                <a:ext cx="337" cy="23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37945" name="Line 57"/>
              <p:cNvSpPr>
                <a:spLocks noChangeShapeType="1"/>
              </p:cNvSpPr>
              <p:nvPr/>
            </p:nvSpPr>
            <p:spPr bwMode="auto">
              <a:xfrm>
                <a:off x="942" y="2407"/>
                <a:ext cx="619" cy="1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Line 58"/>
              <p:cNvSpPr>
                <a:spLocks noChangeShapeType="1"/>
              </p:cNvSpPr>
              <p:nvPr/>
            </p:nvSpPr>
            <p:spPr bwMode="auto">
              <a:xfrm>
                <a:off x="2675" y="2329"/>
                <a:ext cx="1" cy="315"/>
              </a:xfrm>
              <a:prstGeom prst="line">
                <a:avLst/>
              </a:prstGeom>
              <a:noFill/>
              <a:ln w="3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Line 59"/>
              <p:cNvSpPr>
                <a:spLocks noChangeShapeType="1"/>
              </p:cNvSpPr>
              <p:nvPr/>
            </p:nvSpPr>
            <p:spPr bwMode="auto">
              <a:xfrm>
                <a:off x="942" y="2643"/>
                <a:ext cx="17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Text Box 60"/>
              <p:cNvSpPr txBox="1">
                <a:spLocks noChangeArrowheads="1"/>
              </p:cNvSpPr>
              <p:nvPr/>
            </p:nvSpPr>
            <p:spPr bwMode="auto">
              <a:xfrm>
                <a:off x="1685" y="2486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b</a:t>
                </a:r>
              </a:p>
            </p:txBody>
          </p:sp>
          <p:sp>
            <p:nvSpPr>
              <p:cNvPr id="37949" name="Line 61"/>
              <p:cNvSpPr>
                <a:spLocks noChangeShapeType="1"/>
              </p:cNvSpPr>
              <p:nvPr/>
            </p:nvSpPr>
            <p:spPr bwMode="auto">
              <a:xfrm>
                <a:off x="3790" y="2250"/>
                <a:ext cx="74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0" name="Line 62"/>
              <p:cNvSpPr>
                <a:spLocks noChangeShapeType="1"/>
              </p:cNvSpPr>
              <p:nvPr/>
            </p:nvSpPr>
            <p:spPr bwMode="auto">
              <a:xfrm>
                <a:off x="3913" y="1778"/>
                <a:ext cx="1" cy="47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1" name="Text Box 63"/>
              <p:cNvSpPr txBox="1">
                <a:spLocks noChangeArrowheads="1"/>
              </p:cNvSpPr>
              <p:nvPr/>
            </p:nvSpPr>
            <p:spPr bwMode="auto">
              <a:xfrm>
                <a:off x="3913" y="1935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H/3</a:t>
                </a:r>
              </a:p>
            </p:txBody>
          </p:sp>
          <p:sp>
            <p:nvSpPr>
              <p:cNvPr id="37952" name="Text Box 64"/>
              <p:cNvSpPr txBox="1">
                <a:spLocks noChangeArrowheads="1"/>
              </p:cNvSpPr>
              <p:nvPr/>
            </p:nvSpPr>
            <p:spPr bwMode="auto">
              <a:xfrm>
                <a:off x="3542" y="1621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00"/>
                    </a:solidFill>
                  </a:rPr>
                  <a:t>P</a:t>
                </a:r>
                <a:r>
                  <a:rPr lang="en-GB" sz="1600" baseline="-2500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37953" name="Text Box 65"/>
              <p:cNvSpPr txBox="1">
                <a:spLocks noChangeArrowheads="1"/>
              </p:cNvSpPr>
              <p:nvPr/>
            </p:nvSpPr>
            <p:spPr bwMode="auto">
              <a:xfrm>
                <a:off x="2056" y="1464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00"/>
                    </a:solidFill>
                    <a:latin typeface="Symbol" pitchFamily="16" charset="2"/>
                  </a:rPr>
                  <a:t></a:t>
                </a:r>
                <a:r>
                  <a:rPr lang="en-GB" sz="1600">
                    <a:solidFill>
                      <a:srgbClr val="FF0000"/>
                    </a:solidFill>
                  </a:rPr>
                  <a:t>W</a:t>
                </a:r>
              </a:p>
            </p:txBody>
          </p:sp>
          <p:sp>
            <p:nvSpPr>
              <p:cNvPr id="37954" name="Line 66"/>
              <p:cNvSpPr>
                <a:spLocks noChangeShapeType="1"/>
              </p:cNvSpPr>
              <p:nvPr/>
            </p:nvSpPr>
            <p:spPr bwMode="auto">
              <a:xfrm>
                <a:off x="4408" y="559"/>
                <a:ext cx="1" cy="169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Text Box 67"/>
              <p:cNvSpPr txBox="1">
                <a:spLocks noChangeArrowheads="1"/>
              </p:cNvSpPr>
              <p:nvPr/>
            </p:nvSpPr>
            <p:spPr bwMode="auto">
              <a:xfrm>
                <a:off x="4161" y="1149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H</a:t>
                </a:r>
              </a:p>
            </p:txBody>
          </p:sp>
          <p:sp>
            <p:nvSpPr>
              <p:cNvPr id="37956" name="Line 68"/>
              <p:cNvSpPr>
                <a:spLocks noChangeShapeType="1"/>
              </p:cNvSpPr>
              <p:nvPr/>
            </p:nvSpPr>
            <p:spPr bwMode="auto">
              <a:xfrm flipH="1">
                <a:off x="322" y="2040"/>
                <a:ext cx="49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Line 69"/>
              <p:cNvSpPr>
                <a:spLocks noChangeShapeType="1"/>
              </p:cNvSpPr>
              <p:nvPr/>
            </p:nvSpPr>
            <p:spPr bwMode="auto">
              <a:xfrm flipH="1">
                <a:off x="-49" y="564"/>
                <a:ext cx="161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8" name="Line 70"/>
              <p:cNvSpPr>
                <a:spLocks noChangeShapeType="1"/>
              </p:cNvSpPr>
              <p:nvPr/>
            </p:nvSpPr>
            <p:spPr bwMode="auto">
              <a:xfrm>
                <a:off x="447" y="564"/>
                <a:ext cx="1" cy="148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9" name="Text Box 71"/>
              <p:cNvSpPr txBox="1">
                <a:spLocks noChangeArrowheads="1"/>
              </p:cNvSpPr>
              <p:nvPr/>
            </p:nvSpPr>
            <p:spPr bwMode="auto">
              <a:xfrm>
                <a:off x="199" y="1306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h</a:t>
                </a:r>
              </a:p>
            </p:txBody>
          </p:sp>
          <p:sp>
            <p:nvSpPr>
              <p:cNvPr id="37960" name="Line 72"/>
              <p:cNvSpPr>
                <a:spLocks noChangeShapeType="1"/>
              </p:cNvSpPr>
              <p:nvPr/>
            </p:nvSpPr>
            <p:spPr bwMode="auto">
              <a:xfrm flipH="1">
                <a:off x="2303" y="564"/>
                <a:ext cx="126" cy="7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1" name="Line 73"/>
              <p:cNvSpPr>
                <a:spLocks noChangeShapeType="1"/>
              </p:cNvSpPr>
              <p:nvPr/>
            </p:nvSpPr>
            <p:spPr bwMode="auto">
              <a:xfrm flipH="1">
                <a:off x="2468" y="568"/>
                <a:ext cx="126" cy="7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2" name="Line 74"/>
              <p:cNvSpPr>
                <a:spLocks noChangeShapeType="1"/>
              </p:cNvSpPr>
              <p:nvPr/>
            </p:nvSpPr>
            <p:spPr bwMode="auto">
              <a:xfrm flipH="1">
                <a:off x="2392" y="564"/>
                <a:ext cx="126" cy="7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3" name="Line 75"/>
              <p:cNvSpPr>
                <a:spLocks noChangeShapeType="1"/>
              </p:cNvSpPr>
              <p:nvPr/>
            </p:nvSpPr>
            <p:spPr bwMode="auto">
              <a:xfrm>
                <a:off x="2428" y="564"/>
                <a:ext cx="124" cy="7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4" name="Line 76"/>
              <p:cNvSpPr>
                <a:spLocks noChangeShapeType="1"/>
              </p:cNvSpPr>
              <p:nvPr/>
            </p:nvSpPr>
            <p:spPr bwMode="auto">
              <a:xfrm>
                <a:off x="2517" y="564"/>
                <a:ext cx="124" cy="7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5" name="Text Box 77"/>
              <p:cNvSpPr txBox="1">
                <a:spLocks noChangeArrowheads="1"/>
              </p:cNvSpPr>
              <p:nvPr/>
            </p:nvSpPr>
            <p:spPr bwMode="auto">
              <a:xfrm>
                <a:off x="1933" y="1857"/>
                <a:ext cx="49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00"/>
                    </a:solidFill>
                  </a:rPr>
                  <a:t>R</a:t>
                </a:r>
              </a:p>
            </p:txBody>
          </p:sp>
          <p:sp>
            <p:nvSpPr>
              <p:cNvPr id="37966" name="Line 78"/>
              <p:cNvSpPr>
                <a:spLocks noChangeShapeType="1"/>
              </p:cNvSpPr>
              <p:nvPr/>
            </p:nvSpPr>
            <p:spPr bwMode="auto">
              <a:xfrm>
                <a:off x="942" y="2949"/>
                <a:ext cx="17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7" name="Line 79"/>
              <p:cNvSpPr>
                <a:spLocks noChangeShapeType="1"/>
              </p:cNvSpPr>
              <p:nvPr/>
            </p:nvSpPr>
            <p:spPr bwMode="auto">
              <a:xfrm>
                <a:off x="942" y="2950"/>
                <a:ext cx="1" cy="59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8" name="Line 80"/>
              <p:cNvSpPr>
                <a:spLocks noChangeShapeType="1"/>
              </p:cNvSpPr>
              <p:nvPr/>
            </p:nvSpPr>
            <p:spPr bwMode="auto">
              <a:xfrm>
                <a:off x="2675" y="2950"/>
                <a:ext cx="1" cy="14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Line 81"/>
              <p:cNvSpPr>
                <a:spLocks noChangeShapeType="1"/>
              </p:cNvSpPr>
              <p:nvPr/>
            </p:nvSpPr>
            <p:spPr bwMode="auto">
              <a:xfrm flipV="1">
                <a:off x="942" y="3098"/>
                <a:ext cx="1733" cy="44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0" name="Line 82"/>
              <p:cNvSpPr>
                <a:spLocks noChangeShapeType="1"/>
              </p:cNvSpPr>
              <p:nvPr/>
            </p:nvSpPr>
            <p:spPr bwMode="auto">
              <a:xfrm>
                <a:off x="571" y="2950"/>
                <a:ext cx="24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1" name="Line 83"/>
              <p:cNvSpPr>
                <a:spLocks noChangeShapeType="1"/>
              </p:cNvSpPr>
              <p:nvPr/>
            </p:nvSpPr>
            <p:spPr bwMode="auto">
              <a:xfrm>
                <a:off x="2799" y="3099"/>
                <a:ext cx="24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2" name="Line 84"/>
              <p:cNvSpPr>
                <a:spLocks noChangeShapeType="1"/>
              </p:cNvSpPr>
              <p:nvPr/>
            </p:nvSpPr>
            <p:spPr bwMode="auto">
              <a:xfrm>
                <a:off x="571" y="3546"/>
                <a:ext cx="24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3" name="Line 85"/>
              <p:cNvSpPr>
                <a:spLocks noChangeShapeType="1"/>
              </p:cNvSpPr>
              <p:nvPr/>
            </p:nvSpPr>
            <p:spPr bwMode="auto">
              <a:xfrm>
                <a:off x="2799" y="2950"/>
                <a:ext cx="24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4" name="Line 86"/>
              <p:cNvSpPr>
                <a:spLocks noChangeShapeType="1"/>
              </p:cNvSpPr>
              <p:nvPr/>
            </p:nvSpPr>
            <p:spPr bwMode="auto">
              <a:xfrm>
                <a:off x="695" y="2950"/>
                <a:ext cx="1" cy="59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5" name="Line 87"/>
              <p:cNvSpPr>
                <a:spLocks noChangeShapeType="1"/>
              </p:cNvSpPr>
              <p:nvPr/>
            </p:nvSpPr>
            <p:spPr bwMode="auto">
              <a:xfrm>
                <a:off x="2923" y="2801"/>
                <a:ext cx="1" cy="14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Line 88"/>
              <p:cNvSpPr>
                <a:spLocks noChangeShapeType="1"/>
              </p:cNvSpPr>
              <p:nvPr/>
            </p:nvSpPr>
            <p:spPr bwMode="auto">
              <a:xfrm flipV="1">
                <a:off x="2923" y="3098"/>
                <a:ext cx="1" cy="1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Text Box 89"/>
              <p:cNvSpPr txBox="1">
                <a:spLocks noChangeArrowheads="1"/>
              </p:cNvSpPr>
              <p:nvPr/>
            </p:nvSpPr>
            <p:spPr bwMode="auto">
              <a:xfrm>
                <a:off x="199" y="3049"/>
                <a:ext cx="495" cy="4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US" sz="1600"/>
                  <a:t>P</a:t>
                </a:r>
                <a:r>
                  <a:rPr lang="en-US" sz="1600" baseline="-25000"/>
                  <a:t>max</a:t>
                </a:r>
              </a:p>
            </p:txBody>
          </p:sp>
          <p:sp>
            <p:nvSpPr>
              <p:cNvPr id="37978" name="Text Box 90"/>
              <p:cNvSpPr txBox="1">
                <a:spLocks noChangeArrowheads="1"/>
              </p:cNvSpPr>
              <p:nvPr/>
            </p:nvSpPr>
            <p:spPr bwMode="auto">
              <a:xfrm>
                <a:off x="3047" y="2826"/>
                <a:ext cx="495" cy="4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US" sz="1600"/>
                  <a:t>P</a:t>
                </a:r>
                <a:r>
                  <a:rPr lang="en-US" sz="1600" baseline="-25000"/>
                  <a:t>min.</a:t>
                </a:r>
              </a:p>
            </p:txBody>
          </p:sp>
          <p:sp>
            <p:nvSpPr>
              <p:cNvPr id="37979" name="Line 91"/>
              <p:cNvSpPr>
                <a:spLocks noChangeShapeType="1"/>
              </p:cNvSpPr>
              <p:nvPr/>
            </p:nvSpPr>
            <p:spPr bwMode="auto">
              <a:xfrm>
                <a:off x="942" y="2874"/>
                <a:ext cx="49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Line 92"/>
              <p:cNvSpPr>
                <a:spLocks noChangeShapeType="1"/>
              </p:cNvSpPr>
              <p:nvPr/>
            </p:nvSpPr>
            <p:spPr bwMode="auto">
              <a:xfrm>
                <a:off x="1933" y="2874"/>
                <a:ext cx="74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Line 93"/>
              <p:cNvSpPr>
                <a:spLocks noChangeShapeType="1"/>
              </p:cNvSpPr>
              <p:nvPr/>
            </p:nvSpPr>
            <p:spPr bwMode="auto">
              <a:xfrm>
                <a:off x="1933" y="2957"/>
                <a:ext cx="1" cy="34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Line 94"/>
              <p:cNvSpPr>
                <a:spLocks noChangeShapeType="1"/>
              </p:cNvSpPr>
              <p:nvPr/>
            </p:nvSpPr>
            <p:spPr bwMode="auto">
              <a:xfrm flipH="1">
                <a:off x="1931" y="3092"/>
                <a:ext cx="74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Line 95"/>
              <p:cNvSpPr>
                <a:spLocks noChangeShapeType="1"/>
              </p:cNvSpPr>
              <p:nvPr/>
            </p:nvSpPr>
            <p:spPr bwMode="auto">
              <a:xfrm>
                <a:off x="1437" y="2953"/>
                <a:ext cx="1" cy="47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ysDot"/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Line 96"/>
              <p:cNvSpPr>
                <a:spLocks noChangeShapeType="1"/>
              </p:cNvSpPr>
              <p:nvPr/>
            </p:nvSpPr>
            <p:spPr bwMode="auto">
              <a:xfrm flipH="1">
                <a:off x="941" y="3416"/>
                <a:ext cx="49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Line 97"/>
              <p:cNvSpPr>
                <a:spLocks noChangeShapeType="1"/>
              </p:cNvSpPr>
              <p:nvPr/>
            </p:nvSpPr>
            <p:spPr bwMode="auto">
              <a:xfrm>
                <a:off x="1933" y="3075"/>
                <a:ext cx="1" cy="23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Line 98"/>
              <p:cNvSpPr>
                <a:spLocks noChangeShapeType="1"/>
              </p:cNvSpPr>
              <p:nvPr/>
            </p:nvSpPr>
            <p:spPr bwMode="auto">
              <a:xfrm>
                <a:off x="942" y="3390"/>
                <a:ext cx="1" cy="15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Text Box 99"/>
              <p:cNvSpPr txBox="1">
                <a:spLocks noChangeArrowheads="1"/>
              </p:cNvSpPr>
              <p:nvPr/>
            </p:nvSpPr>
            <p:spPr bwMode="auto">
              <a:xfrm>
                <a:off x="902" y="2708"/>
                <a:ext cx="72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0.75m </a:t>
                </a:r>
              </a:p>
            </p:txBody>
          </p:sp>
          <p:sp>
            <p:nvSpPr>
              <p:cNvPr id="37988" name="Text Box 100"/>
              <p:cNvSpPr txBox="1">
                <a:spLocks noChangeArrowheads="1"/>
              </p:cNvSpPr>
              <p:nvPr/>
            </p:nvSpPr>
            <p:spPr bwMode="auto">
              <a:xfrm>
                <a:off x="1377" y="2726"/>
                <a:ext cx="724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0.45m </a:t>
                </a:r>
              </a:p>
            </p:txBody>
          </p:sp>
          <p:sp>
            <p:nvSpPr>
              <p:cNvPr id="37989" name="Text Box 101"/>
              <p:cNvSpPr txBox="1">
                <a:spLocks noChangeArrowheads="1"/>
              </p:cNvSpPr>
              <p:nvPr/>
            </p:nvSpPr>
            <p:spPr bwMode="auto">
              <a:xfrm>
                <a:off x="1989" y="2726"/>
                <a:ext cx="72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1.8m </a:t>
                </a:r>
              </a:p>
            </p:txBody>
          </p:sp>
          <p:sp>
            <p:nvSpPr>
              <p:cNvPr id="37990" name="Text Box 102"/>
              <p:cNvSpPr txBox="1">
                <a:spLocks noChangeArrowheads="1"/>
              </p:cNvSpPr>
              <p:nvPr/>
            </p:nvSpPr>
            <p:spPr bwMode="auto">
              <a:xfrm>
                <a:off x="136" y="3232"/>
                <a:ext cx="1053" cy="3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120.6 </a:t>
                </a:r>
              </a:p>
              <a:p>
                <a:r>
                  <a:rPr lang="en-GB" sz="1600"/>
                  <a:t>kN/m</a:t>
                </a:r>
                <a:r>
                  <a:rPr lang="en-GB" sz="1600" baseline="30000"/>
                  <a:t>2</a:t>
                </a:r>
              </a:p>
            </p:txBody>
          </p:sp>
          <p:sp>
            <p:nvSpPr>
              <p:cNvPr id="37991" name="Text Box 103"/>
              <p:cNvSpPr txBox="1">
                <a:spLocks noChangeArrowheads="1"/>
              </p:cNvSpPr>
              <p:nvPr/>
            </p:nvSpPr>
            <p:spPr bwMode="auto">
              <a:xfrm>
                <a:off x="3041" y="2992"/>
                <a:ext cx="748" cy="3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30.16 </a:t>
                </a:r>
              </a:p>
              <a:p>
                <a:r>
                  <a:rPr lang="en-GB" sz="1600"/>
                  <a:t>kN/m</a:t>
                </a:r>
                <a:r>
                  <a:rPr lang="en-GB" sz="1600" baseline="30000"/>
                  <a:t>2</a:t>
                </a:r>
              </a:p>
            </p:txBody>
          </p:sp>
          <p:sp>
            <p:nvSpPr>
              <p:cNvPr id="37992" name="Text Box 104"/>
              <p:cNvSpPr txBox="1">
                <a:spLocks noChangeArrowheads="1"/>
              </p:cNvSpPr>
              <p:nvPr/>
            </p:nvSpPr>
            <p:spPr bwMode="auto">
              <a:xfrm>
                <a:off x="1933" y="3232"/>
                <a:ext cx="570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24.1 </a:t>
                </a:r>
              </a:p>
            </p:txBody>
          </p:sp>
          <p:sp>
            <p:nvSpPr>
              <p:cNvPr id="37993" name="Text Box 105"/>
              <p:cNvSpPr txBox="1">
                <a:spLocks noChangeArrowheads="1"/>
              </p:cNvSpPr>
              <p:nvPr/>
            </p:nvSpPr>
            <p:spPr bwMode="auto">
              <a:xfrm>
                <a:off x="1432" y="3385"/>
                <a:ext cx="570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97.99 </a:t>
                </a:r>
              </a:p>
            </p:txBody>
          </p:sp>
          <p:sp>
            <p:nvSpPr>
              <p:cNvPr id="37994" name="Text Box 106"/>
              <p:cNvSpPr txBox="1">
                <a:spLocks noChangeArrowheads="1"/>
              </p:cNvSpPr>
              <p:nvPr/>
            </p:nvSpPr>
            <p:spPr bwMode="auto">
              <a:xfrm>
                <a:off x="942" y="3477"/>
                <a:ext cx="570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22.6 </a:t>
                </a:r>
              </a:p>
            </p:txBody>
          </p:sp>
          <p:sp>
            <p:nvSpPr>
              <p:cNvPr id="37995" name="Text Box 107"/>
              <p:cNvSpPr txBox="1">
                <a:spLocks noChangeArrowheads="1"/>
              </p:cNvSpPr>
              <p:nvPr/>
            </p:nvSpPr>
            <p:spPr bwMode="auto">
              <a:xfrm>
                <a:off x="813" y="3700"/>
                <a:ext cx="2617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2000"/>
                  <a:t>Pressure below the Retaining Wall </a:t>
                </a:r>
              </a:p>
            </p:txBody>
          </p:sp>
        </p:grpSp>
      </p:grpSp>
      <p:sp>
        <p:nvSpPr>
          <p:cNvPr id="37996" name="Text Box 108"/>
          <p:cNvSpPr txBox="1">
            <a:spLocks noChangeArrowheads="1"/>
          </p:cNvSpPr>
          <p:nvPr/>
        </p:nvSpPr>
        <p:spPr bwMode="auto">
          <a:xfrm>
            <a:off x="6553200" y="3949700"/>
            <a:ext cx="22098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</a:pPr>
            <a:r>
              <a:rPr lang="en-GB" sz="2400"/>
              <a:t>Forces acting on the wall and the pressure below the wall</a:t>
            </a:r>
          </a:p>
        </p:txBody>
      </p:sp>
    </p:spTree>
    <p:extLst>
      <p:ext uri="{BB962C8B-B14F-4D97-AF65-F5344CB8AC3E}">
        <p14:creationId xmlns:p14="http://schemas.microsoft.com/office/powerpoint/2010/main" val="3721130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CA760E6-95BB-4C14-A8F5-7A61BA8EBBA5}" type="slidenum">
              <a:rPr lang="en-GB"/>
              <a:pPr/>
              <a:t>27</a:t>
            </a:fld>
            <a:endParaRPr lang="en-GB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742950"/>
            <a:ext cx="4343400" cy="715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FF3300"/>
                </a:solidFill>
              </a:rPr>
              <a:t>Stability checks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09700"/>
            <a:ext cx="8534400" cy="4525963"/>
          </a:xfrm>
          <a:ln/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Check for overturning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FOS = ΣM</a:t>
            </a:r>
            <a:r>
              <a:rPr lang="en-US" sz="2400" baseline="-25000"/>
              <a:t>R</a:t>
            </a:r>
            <a:r>
              <a:rPr lang="en-US" sz="2400"/>
              <a:t>/ M</a:t>
            </a:r>
            <a:r>
              <a:rPr lang="en-US" sz="2400" baseline="-25000"/>
              <a:t>O</a:t>
            </a:r>
            <a:r>
              <a:rPr lang="en-US" sz="2400"/>
              <a:t>= 2.94 &gt;1.55 safe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US" sz="2400"/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Check for Sliding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FOS = μ ΣW/ P</a:t>
            </a:r>
            <a:r>
              <a:rPr lang="en-US" sz="2400" baseline="-25000"/>
              <a:t>H</a:t>
            </a:r>
            <a:r>
              <a:rPr lang="en-US" sz="2400"/>
              <a:t>= 2.94 &gt;1.55 safe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US" sz="2400"/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Check for subsidence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X=ΣM/ ΣW= 1.20 m &gt; b/3 and e= b/2 –x = 3/2 – 1.2 = 0.3m &lt; b/6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US" sz="2400"/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Pressure below the base slab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P</a:t>
            </a:r>
            <a:r>
              <a:rPr lang="en-US" sz="2400" baseline="-25000"/>
              <a:t>Max</a:t>
            </a:r>
            <a:r>
              <a:rPr lang="en-US" sz="2400"/>
              <a:t>=120.66 kN/m</a:t>
            </a:r>
            <a:r>
              <a:rPr lang="en-US" sz="2400" baseline="30000"/>
              <a:t>2</a:t>
            </a:r>
            <a:r>
              <a:rPr lang="en-US" sz="2400"/>
              <a:t> &lt; SBC, safe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/>
              <a:t>P</a:t>
            </a:r>
            <a:r>
              <a:rPr lang="en-US" sz="2400" baseline="-25000"/>
              <a:t>Min</a:t>
            </a:r>
            <a:r>
              <a:rPr lang="en-US" sz="2400"/>
              <a:t> = 30.16 kN/m</a:t>
            </a:r>
            <a:r>
              <a:rPr lang="en-US" sz="2400" baseline="30000"/>
              <a:t>2</a:t>
            </a:r>
            <a:r>
              <a:rPr lang="en-US" sz="2400"/>
              <a:t> &gt; zero, No tension or separation, safe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4713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1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784A821-86F6-44E4-A7D3-9F4AE00B1FFE}" type="slidenum">
              <a:rPr lang="en-GB"/>
              <a:pPr/>
              <a:t>28</a:t>
            </a:fld>
            <a:endParaRPr lang="en-GB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0" y="2133600"/>
            <a:ext cx="1447800" cy="3962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Design of </a:t>
            </a:r>
            <a:br>
              <a:rPr lang="en-GB" sz="3200">
                <a:solidFill>
                  <a:srgbClr val="FF3300"/>
                </a:solidFill>
              </a:rPr>
            </a:br>
            <a:r>
              <a:rPr lang="en-GB" sz="3200">
                <a:solidFill>
                  <a:srgbClr val="FF3300"/>
                </a:solidFill>
              </a:rPr>
              <a:t>heel slab</a:t>
            </a:r>
          </a:p>
        </p:txBody>
      </p:sp>
      <p:graphicFrame>
        <p:nvGraphicFramePr>
          <p:cNvPr id="39938" name="Group 2"/>
          <p:cNvGraphicFramePr>
            <a:graphicFrameLocks noGrp="1"/>
          </p:cNvGraphicFramePr>
          <p:nvPr/>
        </p:nvGraphicFramePr>
        <p:xfrm>
          <a:off x="76200" y="2657475"/>
          <a:ext cx="7392988" cy="3727452"/>
        </p:xfrm>
        <a:graphic>
          <a:graphicData uri="http://schemas.openxmlformats.org/drawingml/2006/table">
            <a:tbl>
              <a:tblPr/>
              <a:tblGrid>
                <a:gridCol w="2057400"/>
                <a:gridCol w="1982788"/>
                <a:gridCol w="1676400"/>
                <a:gridCol w="1676400"/>
              </a:tblGrid>
              <a:tr h="7588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Load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Magnitude,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kN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Distance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from C, m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BM, M</a:t>
                      </a:r>
                      <a:r>
                        <a:rPr kumimoji="0" lang="en-GB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C,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kN-m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Backfill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153.9 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0.9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138.51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Heel slab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0.45x1.8x25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 27.25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0.9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18.23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Pressure dist. rectangle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30.16 x 1.8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=54.29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0.9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-48.86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Pressure dist. Triangle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½ x 24.1 x1.8=21.69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1/3x1.8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-13.01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Total Load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Total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ΣM</a:t>
                      </a:r>
                      <a:r>
                        <a:rPr kumimoji="0" lang="en-GB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=94.86</a:t>
                      </a:r>
                    </a:p>
                  </a:txBody>
                  <a:tcPr marT="1764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21" name="Rectangle 85"/>
          <p:cNvSpPr>
            <a:spLocks noChangeArrowheads="1"/>
          </p:cNvSpPr>
          <p:nvPr/>
        </p:nvSpPr>
        <p:spPr bwMode="auto">
          <a:xfrm>
            <a:off x="0" y="4770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22" name="Group 86"/>
          <p:cNvGrpSpPr>
            <a:grpSpLocks/>
          </p:cNvGrpSpPr>
          <p:nvPr/>
        </p:nvGrpSpPr>
        <p:grpSpPr bwMode="auto">
          <a:xfrm>
            <a:off x="152400" y="914400"/>
            <a:ext cx="5561013" cy="1751013"/>
            <a:chOff x="96" y="576"/>
            <a:chExt cx="3503" cy="1103"/>
          </a:xfrm>
        </p:grpSpPr>
        <p:sp>
          <p:nvSpPr>
            <p:cNvPr id="40023" name="Line 87"/>
            <p:cNvSpPr>
              <a:spLocks noChangeShapeType="1"/>
            </p:cNvSpPr>
            <p:nvPr/>
          </p:nvSpPr>
          <p:spPr bwMode="auto">
            <a:xfrm>
              <a:off x="1010" y="851"/>
              <a:ext cx="165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4" name="Line 88"/>
            <p:cNvSpPr>
              <a:spLocks noChangeShapeType="1"/>
            </p:cNvSpPr>
            <p:nvPr/>
          </p:nvSpPr>
          <p:spPr bwMode="auto">
            <a:xfrm>
              <a:off x="1010" y="852"/>
              <a:ext cx="1" cy="3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5" name="Line 89"/>
            <p:cNvSpPr>
              <a:spLocks noChangeShapeType="1"/>
            </p:cNvSpPr>
            <p:nvPr/>
          </p:nvSpPr>
          <p:spPr bwMode="auto">
            <a:xfrm flipV="1">
              <a:off x="1010" y="937"/>
              <a:ext cx="1657" cy="27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6" name="Line 90"/>
            <p:cNvSpPr>
              <a:spLocks noChangeShapeType="1"/>
            </p:cNvSpPr>
            <p:nvPr/>
          </p:nvSpPr>
          <p:spPr bwMode="auto">
            <a:xfrm>
              <a:off x="2667" y="852"/>
              <a:ext cx="2" cy="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7" name="Line 91"/>
            <p:cNvSpPr>
              <a:spLocks noChangeShapeType="1"/>
            </p:cNvSpPr>
            <p:nvPr/>
          </p:nvSpPr>
          <p:spPr bwMode="auto">
            <a:xfrm>
              <a:off x="1329" y="852"/>
              <a:ext cx="1" cy="318"/>
            </a:xfrm>
            <a:prstGeom prst="line">
              <a:avLst/>
            </a:prstGeom>
            <a:noFill/>
            <a:ln w="12600" cap="rnd">
              <a:solidFill>
                <a:srgbClr val="000000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8" name="Line 92"/>
            <p:cNvSpPr>
              <a:spLocks noChangeShapeType="1"/>
            </p:cNvSpPr>
            <p:nvPr/>
          </p:nvSpPr>
          <p:spPr bwMode="auto">
            <a:xfrm>
              <a:off x="1691" y="852"/>
              <a:ext cx="1" cy="245"/>
            </a:xfrm>
            <a:prstGeom prst="line">
              <a:avLst/>
            </a:prstGeom>
            <a:noFill/>
            <a:ln w="126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29" name="Line 93"/>
            <p:cNvSpPr>
              <a:spLocks noChangeShapeType="1"/>
            </p:cNvSpPr>
            <p:nvPr/>
          </p:nvSpPr>
          <p:spPr bwMode="auto">
            <a:xfrm flipH="1">
              <a:off x="1316" y="1087"/>
              <a:ext cx="385" cy="1"/>
            </a:xfrm>
            <a:prstGeom prst="line">
              <a:avLst/>
            </a:prstGeom>
            <a:noFill/>
            <a:ln w="126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0" name="Line 94"/>
            <p:cNvSpPr>
              <a:spLocks noChangeShapeType="1"/>
            </p:cNvSpPr>
            <p:nvPr/>
          </p:nvSpPr>
          <p:spPr bwMode="auto">
            <a:xfrm flipH="1">
              <a:off x="996" y="1153"/>
              <a:ext cx="334" cy="1"/>
            </a:xfrm>
            <a:prstGeom prst="line">
              <a:avLst/>
            </a:prstGeom>
            <a:noFill/>
            <a:ln w="126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1" name="Text Box 95"/>
            <p:cNvSpPr txBox="1">
              <a:spLocks noChangeArrowheads="1"/>
            </p:cNvSpPr>
            <p:nvPr/>
          </p:nvSpPr>
          <p:spPr bwMode="auto">
            <a:xfrm>
              <a:off x="96" y="908"/>
              <a:ext cx="96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120.6 kN/m</a:t>
              </a:r>
              <a:r>
                <a:rPr lang="en-GB" sz="1400" baseline="30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40032" name="Text Box 96"/>
            <p:cNvSpPr txBox="1">
              <a:spLocks noChangeArrowheads="1"/>
            </p:cNvSpPr>
            <p:nvPr/>
          </p:nvSpPr>
          <p:spPr bwMode="auto">
            <a:xfrm>
              <a:off x="2636" y="780"/>
              <a:ext cx="96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30.16 kN/m</a:t>
              </a:r>
              <a:r>
                <a:rPr lang="en-GB" sz="1400" baseline="30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40033" name="Line 97"/>
            <p:cNvSpPr>
              <a:spLocks noChangeShapeType="1"/>
            </p:cNvSpPr>
            <p:nvPr/>
          </p:nvSpPr>
          <p:spPr bwMode="auto">
            <a:xfrm flipH="1">
              <a:off x="1672" y="939"/>
              <a:ext cx="996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4" name="Text Box 98"/>
            <p:cNvSpPr txBox="1">
              <a:spLocks noChangeArrowheads="1"/>
            </p:cNvSpPr>
            <p:nvPr/>
          </p:nvSpPr>
          <p:spPr bwMode="auto">
            <a:xfrm>
              <a:off x="1753" y="1036"/>
              <a:ext cx="5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24.1 </a:t>
              </a:r>
            </a:p>
          </p:txBody>
        </p:sp>
        <p:sp>
          <p:nvSpPr>
            <p:cNvPr id="40035" name="Text Box 99"/>
            <p:cNvSpPr txBox="1">
              <a:spLocks noChangeArrowheads="1"/>
            </p:cNvSpPr>
            <p:nvPr/>
          </p:nvSpPr>
          <p:spPr bwMode="auto">
            <a:xfrm>
              <a:off x="1390" y="1158"/>
              <a:ext cx="52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97.99 </a:t>
              </a:r>
            </a:p>
          </p:txBody>
        </p:sp>
        <p:sp>
          <p:nvSpPr>
            <p:cNvPr id="40036" name="Text Box 100"/>
            <p:cNvSpPr txBox="1">
              <a:spLocks noChangeArrowheads="1"/>
            </p:cNvSpPr>
            <p:nvPr/>
          </p:nvSpPr>
          <p:spPr bwMode="auto">
            <a:xfrm>
              <a:off x="949" y="1220"/>
              <a:ext cx="52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22.6 </a:t>
              </a:r>
            </a:p>
          </p:txBody>
        </p:sp>
        <p:sp>
          <p:nvSpPr>
            <p:cNvPr id="40037" name="Line 101"/>
            <p:cNvSpPr>
              <a:spLocks noChangeShapeType="1"/>
            </p:cNvSpPr>
            <p:nvPr/>
          </p:nvSpPr>
          <p:spPr bwMode="auto">
            <a:xfrm>
              <a:off x="1728" y="928"/>
              <a:ext cx="2" cy="1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8" name="Line 102"/>
            <p:cNvSpPr>
              <a:spLocks noChangeShapeType="1"/>
            </p:cNvSpPr>
            <p:nvPr/>
          </p:nvSpPr>
          <p:spPr bwMode="auto">
            <a:xfrm>
              <a:off x="949" y="1138"/>
              <a:ext cx="1" cy="10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9" name="Text Box 103"/>
            <p:cNvSpPr txBox="1">
              <a:spLocks noChangeArrowheads="1"/>
            </p:cNvSpPr>
            <p:nvPr/>
          </p:nvSpPr>
          <p:spPr bwMode="auto">
            <a:xfrm>
              <a:off x="838" y="576"/>
              <a:ext cx="66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0.75m </a:t>
              </a:r>
            </a:p>
          </p:txBody>
        </p:sp>
        <p:sp>
          <p:nvSpPr>
            <p:cNvPr id="40040" name="Text Box 104"/>
            <p:cNvSpPr txBox="1">
              <a:spLocks noChangeArrowheads="1"/>
            </p:cNvSpPr>
            <p:nvPr/>
          </p:nvSpPr>
          <p:spPr bwMode="auto">
            <a:xfrm>
              <a:off x="1280" y="576"/>
              <a:ext cx="66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0.45m </a:t>
              </a:r>
            </a:p>
          </p:txBody>
        </p:sp>
        <p:sp>
          <p:nvSpPr>
            <p:cNvPr id="40041" name="Text Box 105"/>
            <p:cNvSpPr txBox="1">
              <a:spLocks noChangeArrowheads="1"/>
            </p:cNvSpPr>
            <p:nvPr/>
          </p:nvSpPr>
          <p:spPr bwMode="auto">
            <a:xfrm>
              <a:off x="1943" y="576"/>
              <a:ext cx="66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1.8m </a:t>
              </a:r>
            </a:p>
          </p:txBody>
        </p:sp>
        <p:sp>
          <p:nvSpPr>
            <p:cNvPr id="40042" name="Text Box 106"/>
            <p:cNvSpPr txBox="1">
              <a:spLocks noChangeArrowheads="1"/>
            </p:cNvSpPr>
            <p:nvPr/>
          </p:nvSpPr>
          <p:spPr bwMode="auto">
            <a:xfrm>
              <a:off x="986" y="1404"/>
              <a:ext cx="239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GB" sz="1400">
                  <a:solidFill>
                    <a:srgbClr val="FF3300"/>
                  </a:solidFill>
                </a:rPr>
                <a:t>Pressure below the Retaining Wall </a:t>
              </a:r>
            </a:p>
          </p:txBody>
        </p:sp>
        <p:sp>
          <p:nvSpPr>
            <p:cNvPr id="40043" name="Line 107"/>
            <p:cNvSpPr>
              <a:spLocks noChangeShapeType="1"/>
            </p:cNvSpPr>
            <p:nvPr/>
          </p:nvSpPr>
          <p:spPr bwMode="auto">
            <a:xfrm>
              <a:off x="1016" y="760"/>
              <a:ext cx="27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4" name="Line 108"/>
            <p:cNvSpPr>
              <a:spLocks noChangeShapeType="1"/>
            </p:cNvSpPr>
            <p:nvPr/>
          </p:nvSpPr>
          <p:spPr bwMode="auto">
            <a:xfrm>
              <a:off x="1268" y="760"/>
              <a:ext cx="44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5" name="Line 109"/>
            <p:cNvSpPr>
              <a:spLocks noChangeShapeType="1"/>
            </p:cNvSpPr>
            <p:nvPr/>
          </p:nvSpPr>
          <p:spPr bwMode="auto">
            <a:xfrm>
              <a:off x="1710" y="760"/>
              <a:ext cx="9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9065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526CED7-6519-4EE6-AA94-58731E7E028A}" type="slidenum">
              <a:rPr lang="en-GB"/>
              <a:pPr/>
              <a:t>29</a:t>
            </a:fld>
            <a:endParaRPr lang="en-GB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828800"/>
            <a:ext cx="4800600" cy="3657600"/>
          </a:xfrm>
          <a:ln/>
        </p:spPr>
        <p:txBody>
          <a:bodyPr anchor="t">
            <a:normAutofit fontScale="92500"/>
          </a:bodyPr>
          <a:lstStyle/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</a:t>
            </a:r>
            <a:r>
              <a:rPr lang="en-US" sz="2400" baseline="-25000"/>
              <a:t>u</a:t>
            </a:r>
            <a:r>
              <a:rPr lang="en-US" sz="2400"/>
              <a:t>= 1.5 x 94.86 =142.3 kNm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</a:t>
            </a:r>
            <a:r>
              <a:rPr lang="en-US" sz="2400" baseline="-25000"/>
              <a:t>u</a:t>
            </a:r>
            <a:r>
              <a:rPr lang="en-US" sz="2400"/>
              <a:t>/bd</a:t>
            </a:r>
            <a:r>
              <a:rPr lang="en-US" sz="2400" baseline="30000"/>
              <a:t>2</a:t>
            </a:r>
            <a:r>
              <a:rPr lang="en-US" sz="2400"/>
              <a:t>= 0.89 &lt; 2.76, URS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P</a:t>
            </a:r>
            <a:r>
              <a:rPr lang="en-US" sz="2400" baseline="-25000"/>
              <a:t>t</a:t>
            </a:r>
            <a:r>
              <a:rPr lang="en-US" sz="2400"/>
              <a:t>=0.264%  &lt; 0.96%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A</a:t>
            </a:r>
            <a:r>
              <a:rPr lang="en-US" sz="2400" baseline="-25000"/>
              <a:t>st</a:t>
            </a:r>
            <a:r>
              <a:rPr lang="en-US" sz="2400"/>
              <a:t>= 0.264x1000x400/100 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=1056 mm</a:t>
            </a:r>
            <a:r>
              <a:rPr lang="en-US" sz="2400" baseline="30000"/>
              <a:t>2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#16@ 190 &lt; 300 mm and 3d ok</a:t>
            </a:r>
          </a:p>
          <a:p>
            <a:pPr marL="342900" indent="-342900" algn="l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A</a:t>
            </a:r>
            <a:r>
              <a:rPr lang="en-US" sz="2400" baseline="-25000"/>
              <a:t>st</a:t>
            </a:r>
            <a:r>
              <a:rPr lang="en-US" sz="2400"/>
              <a:t> provided= 1058mm [0.27%]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95400" y="5791200"/>
            <a:ext cx="8153399" cy="42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 OR   M</a:t>
            </a:r>
            <a:r>
              <a:rPr lang="en-US" sz="2400" baseline="-25000">
                <a:solidFill>
                  <a:srgbClr val="FF3300"/>
                </a:solidFill>
                <a:ea typeface="DejaVu Sans" charset="0"/>
                <a:cs typeface="DejaVu Sans" charset="0"/>
              </a:rPr>
              <a:t>u</a:t>
            </a: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=0.87 f</a:t>
            </a:r>
            <a:r>
              <a:rPr lang="en-US" sz="2400" baseline="-25000">
                <a:solidFill>
                  <a:srgbClr val="FF3300"/>
                </a:solidFill>
                <a:ea typeface="DejaVu Sans" charset="0"/>
                <a:cs typeface="DejaVu Sans" charset="0"/>
              </a:rPr>
              <a:t>y</a:t>
            </a: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 A</a:t>
            </a:r>
            <a:r>
              <a:rPr lang="en-US" sz="2400" baseline="-25000">
                <a:solidFill>
                  <a:srgbClr val="FF3300"/>
                </a:solidFill>
                <a:ea typeface="DejaVu Sans" charset="0"/>
                <a:cs typeface="DejaVu Sans" charset="0"/>
              </a:rPr>
              <a:t>st</a:t>
            </a: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[d - (f</a:t>
            </a:r>
            <a:r>
              <a:rPr lang="en-US" sz="2400" baseline="-25000">
                <a:solidFill>
                  <a:srgbClr val="FF3300"/>
                </a:solidFill>
                <a:ea typeface="DejaVu Sans" charset="0"/>
                <a:cs typeface="DejaVu Sans" charset="0"/>
              </a:rPr>
              <a:t>y</a:t>
            </a: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A</a:t>
            </a:r>
            <a:r>
              <a:rPr lang="en-US" sz="2400" baseline="-25000">
                <a:solidFill>
                  <a:srgbClr val="FF3300"/>
                </a:solidFill>
                <a:ea typeface="DejaVu Sans" charset="0"/>
                <a:cs typeface="DejaVu Sans" charset="0"/>
              </a:rPr>
              <a:t>st</a:t>
            </a: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/f</a:t>
            </a:r>
            <a:r>
              <a:rPr lang="en-US" sz="2400" baseline="-25000">
                <a:solidFill>
                  <a:srgbClr val="FF3300"/>
                </a:solidFill>
                <a:ea typeface="DejaVu Sans" charset="0"/>
                <a:cs typeface="DejaVu Sans" charset="0"/>
              </a:rPr>
              <a:t>ck</a:t>
            </a:r>
            <a:r>
              <a:rPr lang="en-US" sz="2400">
                <a:solidFill>
                  <a:srgbClr val="FF3300"/>
                </a:solidFill>
                <a:ea typeface="DejaVu Sans" charset="0"/>
                <a:cs typeface="DejaVu Sans" charset="0"/>
              </a:rPr>
              <a:t>b)]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5562600" y="1644650"/>
            <a:ext cx="3579813" cy="3568700"/>
            <a:chOff x="3504" y="1036"/>
            <a:chExt cx="2255" cy="2248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4157" y="2668"/>
              <a:ext cx="879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>
              <a:off x="4519" y="1276"/>
              <a:ext cx="98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5449" y="1276"/>
              <a:ext cx="1" cy="15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5139" y="2860"/>
              <a:ext cx="41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4674" y="1900"/>
              <a:ext cx="10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H=5200 mm</a:t>
              </a: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H="1">
              <a:off x="3503" y="2332"/>
              <a:ext cx="88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H="1">
              <a:off x="3587" y="2332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H="1">
              <a:off x="3690" y="2332"/>
              <a:ext cx="10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>
              <a:off x="3793" y="2332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3847" y="2332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3743" y="2332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3640" y="2332"/>
              <a:ext cx="10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H="1">
              <a:off x="5035" y="1276"/>
              <a:ext cx="10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5138" y="1276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 flipH="1">
              <a:off x="5241" y="1276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5295" y="1276"/>
              <a:ext cx="10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5191" y="1276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5087" y="1276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 flipH="1">
              <a:off x="4466" y="1276"/>
              <a:ext cx="5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 flipH="1">
              <a:off x="4362" y="1276"/>
              <a:ext cx="106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Text Box 24"/>
            <p:cNvSpPr txBox="1">
              <a:spLocks noChangeArrowheads="1"/>
            </p:cNvSpPr>
            <p:nvPr/>
          </p:nvSpPr>
          <p:spPr bwMode="auto">
            <a:xfrm>
              <a:off x="4363" y="1036"/>
              <a:ext cx="6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4157" y="3072"/>
              <a:ext cx="11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b= 3000  mm</a:t>
              </a: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auto">
            <a:xfrm>
              <a:off x="4157" y="2908"/>
              <a:ext cx="8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auto">
            <a:xfrm>
              <a:off x="5139" y="2668"/>
              <a:ext cx="25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5243" y="2668"/>
              <a:ext cx="1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4636" y="127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4691" y="2928"/>
              <a:ext cx="3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4677" y="2448"/>
              <a:ext cx="3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 flipH="1">
              <a:off x="4275" y="2688"/>
              <a:ext cx="714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auto">
            <a:xfrm flipH="1">
              <a:off x="4275" y="2688"/>
              <a:ext cx="358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auto">
            <a:xfrm>
              <a:off x="4676" y="2496"/>
              <a:ext cx="1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5" name="Rectangle 35"/>
          <p:cNvSpPr>
            <a:spLocks noGrp="1" noChangeArrowheads="1"/>
          </p:cNvSpPr>
          <p:nvPr>
            <p:ph type="title" idx="1"/>
          </p:nvPr>
        </p:nvSpPr>
        <p:spPr>
          <a:xfrm>
            <a:off x="381000" y="1004888"/>
            <a:ext cx="5334000" cy="581025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accent2"/>
                </a:solidFill>
              </a:rPr>
              <a:t>Design of heel slab-Contd.,</a:t>
            </a:r>
          </a:p>
        </p:txBody>
      </p:sp>
    </p:spTree>
    <p:extLst>
      <p:ext uri="{BB962C8B-B14F-4D97-AF65-F5344CB8AC3E}">
        <p14:creationId xmlns:p14="http://schemas.microsoft.com/office/powerpoint/2010/main" val="2339741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8480"/>
            <a:ext cx="7646895" cy="507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Cantilever retaining wall with shear key</a:t>
            </a:r>
            <a:endParaRPr lang="en-US" sz="2800" b="0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46FAED-DBC8-4A94-8492-F6D0E5E5B2ED}" type="slidenum">
              <a:rPr lang="en-GB"/>
              <a:pPr/>
              <a:t>30</a:t>
            </a:fld>
            <a:endParaRPr lang="en-GB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2362200"/>
            <a:ext cx="3124200" cy="3763963"/>
          </a:xfrm>
          <a:ln/>
        </p:spPr>
        <p:txBody>
          <a:bodyPr anchor="t">
            <a:normAutofit lnSpcReduction="10000"/>
          </a:bodyPr>
          <a:lstStyle/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Development length: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L</a:t>
            </a:r>
            <a:r>
              <a:rPr lang="en-US" sz="2400" baseline="-25000">
                <a:solidFill>
                  <a:srgbClr val="FF3300"/>
                </a:solidFill>
              </a:rPr>
              <a:t>d</a:t>
            </a:r>
            <a:r>
              <a:rPr lang="en-US" sz="2400">
                <a:solidFill>
                  <a:srgbClr val="FF3300"/>
                </a:solidFill>
              </a:rPr>
              <a:t>=47 φ</a:t>
            </a:r>
            <a:r>
              <a:rPr lang="en-US" sz="2400" baseline="-25000">
                <a:solidFill>
                  <a:srgbClr val="FF3300"/>
                </a:solidFill>
              </a:rPr>
              <a:t>bar</a:t>
            </a:r>
            <a:r>
              <a:rPr lang="en-US" sz="2400">
                <a:solidFill>
                  <a:srgbClr val="FF3300"/>
                </a:solidFill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=47 x 16 =  752mm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solidFill>
                <a:srgbClr val="FF33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Distribution steel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Same, #10 @ 140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&lt; 450 mm and 5d ok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</p:txBody>
      </p:sp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3886200" y="1371600"/>
            <a:ext cx="5256213" cy="4927600"/>
            <a:chOff x="2448" y="864"/>
            <a:chExt cx="3311" cy="3104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auto">
            <a:xfrm>
              <a:off x="3406" y="3326"/>
              <a:ext cx="1290" cy="29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" name="Line 4"/>
            <p:cNvSpPr>
              <a:spLocks noChangeShapeType="1"/>
            </p:cNvSpPr>
            <p:nvPr/>
          </p:nvSpPr>
          <p:spPr bwMode="auto">
            <a:xfrm>
              <a:off x="3938" y="1226"/>
              <a:ext cx="144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5305" y="1226"/>
              <a:ext cx="1" cy="238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4848" y="3615"/>
              <a:ext cx="60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4165" y="2167"/>
              <a:ext cx="1594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/>
                <a:t>H=5200 mm</a:t>
              </a:r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H="1">
              <a:off x="2447" y="2819"/>
              <a:ext cx="129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 flipH="1">
              <a:off x="2570" y="2819"/>
              <a:ext cx="155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H="1">
              <a:off x="2723" y="2819"/>
              <a:ext cx="153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H="1">
              <a:off x="2873" y="2819"/>
              <a:ext cx="155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2951" y="2819"/>
              <a:ext cx="153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2799" y="2819"/>
              <a:ext cx="152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647" y="2819"/>
              <a:ext cx="151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flipH="1">
              <a:off x="4696" y="1226"/>
              <a:ext cx="153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 flipH="1">
              <a:off x="4848" y="1226"/>
              <a:ext cx="154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 flipH="1">
              <a:off x="4999" y="1226"/>
              <a:ext cx="155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5077" y="1226"/>
              <a:ext cx="151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4925" y="1226"/>
              <a:ext cx="152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4772" y="1226"/>
              <a:ext cx="153" cy="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 flipH="1">
              <a:off x="3862" y="1226"/>
              <a:ext cx="7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 flipH="1">
              <a:off x="3709" y="1226"/>
              <a:ext cx="155" cy="20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3710" y="864"/>
              <a:ext cx="91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/>
                <a:t>200</a:t>
              </a:r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3434" y="3615"/>
              <a:ext cx="87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US" sz="2000">
                  <a:solidFill>
                    <a:srgbClr val="FF3300"/>
                  </a:solidFill>
                </a:rPr>
                <a:t>L</a:t>
              </a:r>
              <a:r>
                <a:rPr lang="en-US" sz="2000" baseline="-25000">
                  <a:solidFill>
                    <a:srgbClr val="FF3300"/>
                  </a:solidFill>
                </a:rPr>
                <a:t>dt</a:t>
              </a:r>
              <a:r>
                <a:rPr lang="en-US" sz="2000">
                  <a:solidFill>
                    <a:srgbClr val="FF3300"/>
                  </a:solidFill>
                </a:rPr>
                <a:t>=752</a:t>
              </a:r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4848" y="3326"/>
              <a:ext cx="3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5001" y="3326"/>
              <a:ext cx="1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4110" y="1226"/>
              <a:ext cx="1" cy="20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4190" y="3718"/>
              <a:ext cx="45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/>
                <a:t>x</a:t>
              </a:r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4171" y="2994"/>
              <a:ext cx="455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250"/>
                </a:spcBef>
              </a:pPr>
              <a:r>
                <a:rPr lang="en-GB" sz="2000"/>
                <a:t>x</a:t>
              </a:r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 flipH="1">
              <a:off x="3580" y="3356"/>
              <a:ext cx="1047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 flipH="1">
              <a:off x="3521" y="3356"/>
              <a:ext cx="601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>
              <a:off x="4170" y="3066"/>
              <a:ext cx="1" cy="72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Line 33"/>
            <p:cNvSpPr>
              <a:spLocks noChangeShapeType="1"/>
            </p:cNvSpPr>
            <p:nvPr/>
          </p:nvSpPr>
          <p:spPr bwMode="auto">
            <a:xfrm>
              <a:off x="3522" y="3428"/>
              <a:ext cx="591" cy="1"/>
            </a:xfrm>
            <a:prstGeom prst="line">
              <a:avLst/>
            </a:prstGeom>
            <a:noFill/>
            <a:ln w="9360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Oval 34"/>
            <p:cNvSpPr>
              <a:spLocks noChangeArrowheads="1"/>
            </p:cNvSpPr>
            <p:nvPr/>
          </p:nvSpPr>
          <p:spPr bwMode="auto">
            <a:xfrm>
              <a:off x="4491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Oval 35"/>
            <p:cNvSpPr>
              <a:spLocks noChangeArrowheads="1"/>
            </p:cNvSpPr>
            <p:nvPr/>
          </p:nvSpPr>
          <p:spPr bwMode="auto">
            <a:xfrm>
              <a:off x="4632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Oval 36"/>
            <p:cNvSpPr>
              <a:spLocks noChangeArrowheads="1"/>
            </p:cNvSpPr>
            <p:nvPr/>
          </p:nvSpPr>
          <p:spPr bwMode="auto">
            <a:xfrm>
              <a:off x="4351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Oval 37"/>
            <p:cNvSpPr>
              <a:spLocks noChangeArrowheads="1"/>
            </p:cNvSpPr>
            <p:nvPr/>
          </p:nvSpPr>
          <p:spPr bwMode="auto">
            <a:xfrm>
              <a:off x="4209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Oval 38"/>
            <p:cNvSpPr>
              <a:spLocks noChangeArrowheads="1"/>
            </p:cNvSpPr>
            <p:nvPr/>
          </p:nvSpPr>
          <p:spPr bwMode="auto">
            <a:xfrm>
              <a:off x="4069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>
              <a:off x="3928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3787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Oval 41"/>
            <p:cNvSpPr>
              <a:spLocks noChangeArrowheads="1"/>
            </p:cNvSpPr>
            <p:nvPr/>
          </p:nvSpPr>
          <p:spPr bwMode="auto">
            <a:xfrm>
              <a:off x="3612" y="3356"/>
              <a:ext cx="34" cy="35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381000" y="1066800"/>
            <a:ext cx="3048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accent2"/>
                </a:solidFill>
                <a:ea typeface="DejaVu Sans" charset="0"/>
                <a:cs typeface="DejaVu Sans" charset="0"/>
              </a:rPr>
              <a:t>Design of heel slab-Contd</a:t>
            </a: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.,</a:t>
            </a:r>
          </a:p>
        </p:txBody>
      </p:sp>
    </p:spTree>
    <p:extLst>
      <p:ext uri="{BB962C8B-B14F-4D97-AF65-F5344CB8AC3E}">
        <p14:creationId xmlns:p14="http://schemas.microsoft.com/office/powerpoint/2010/main" val="2819873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F8BF5CA-9954-477E-80B1-D554BCEF3C9E}" type="slidenum">
              <a:rPr lang="en-GB"/>
              <a:pPr/>
              <a:t>31</a:t>
            </a:fld>
            <a:endParaRPr lang="en-GB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5257800" cy="639763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chemeClr val="accent2"/>
                </a:solidFill>
              </a:rPr>
              <a:t>Design of heel slab-Contd.,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5410200" cy="4678362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Check for shear at junction (Tension)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Maximum shear =V=105.17 kN,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V</a:t>
            </a:r>
            <a:r>
              <a:rPr lang="en-US" sz="2400" baseline="-25000"/>
              <a:t>U</a:t>
            </a:r>
            <a:r>
              <a:rPr lang="en-US" sz="2400"/>
              <a:t>,</a:t>
            </a:r>
            <a:r>
              <a:rPr lang="en-US" sz="2400" baseline="-25000"/>
              <a:t>max</a:t>
            </a:r>
            <a:r>
              <a:rPr lang="en-US" sz="2400"/>
              <a:t>= 157.76 kN,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Nominal shear stress =</a:t>
            </a:r>
            <a:r>
              <a:rPr lang="el-GR" sz="2400">
                <a:solidFill>
                  <a:srgbClr val="FF3300"/>
                </a:solidFill>
                <a:cs typeface="Arial" charset="0"/>
              </a:rPr>
              <a:t>ζ</a:t>
            </a:r>
            <a:r>
              <a:rPr lang="en-US" sz="2400" baseline="-25000">
                <a:solidFill>
                  <a:srgbClr val="FF3300"/>
                </a:solidFill>
              </a:rPr>
              <a:t>v</a:t>
            </a:r>
            <a:r>
              <a:rPr lang="en-US" sz="2400">
                <a:solidFill>
                  <a:srgbClr val="FF3300"/>
                </a:solidFill>
              </a:rPr>
              <a:t>=V</a:t>
            </a:r>
            <a:r>
              <a:rPr lang="en-US" sz="2400" baseline="-25000">
                <a:solidFill>
                  <a:srgbClr val="FF3300"/>
                </a:solidFill>
              </a:rPr>
              <a:t>u</a:t>
            </a:r>
            <a:r>
              <a:rPr lang="en-US" sz="2400">
                <a:solidFill>
                  <a:srgbClr val="FF3300"/>
                </a:solidFill>
              </a:rPr>
              <a:t>/bd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3300"/>
                </a:solidFill>
              </a:rPr>
              <a:t>= 101.52 x 1000 / 1000x400 = 0.39 MPa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To find 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>
                <a:cs typeface="Arial" charset="0"/>
              </a:rPr>
              <a:t>c</a:t>
            </a:r>
            <a:r>
              <a:rPr lang="en-US" sz="2400"/>
              <a:t>: </a:t>
            </a:r>
            <a:r>
              <a:rPr lang="en-US" sz="2400">
                <a:solidFill>
                  <a:srgbClr val="FF00FF"/>
                </a:solidFill>
              </a:rPr>
              <a:t>100A</a:t>
            </a:r>
            <a:r>
              <a:rPr lang="en-US" sz="2400" baseline="-25000">
                <a:solidFill>
                  <a:srgbClr val="FF00FF"/>
                </a:solidFill>
              </a:rPr>
              <a:t>st</a:t>
            </a:r>
            <a:r>
              <a:rPr lang="en-US" sz="2400">
                <a:solidFill>
                  <a:srgbClr val="FF00FF"/>
                </a:solidFill>
              </a:rPr>
              <a:t>/bd = 0.27%,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From IS:456-2000, 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/>
              <a:t>c</a:t>
            </a:r>
            <a:r>
              <a:rPr lang="en-US" sz="2400"/>
              <a:t>= 0.37 MPa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sz="2400">
                <a:cs typeface="Arial" charset="0"/>
              </a:rPr>
              <a:t>ζ</a:t>
            </a:r>
            <a:r>
              <a:rPr lang="en-US" sz="2400" baseline="-25000">
                <a:cs typeface="Arial" charset="0"/>
              </a:rPr>
              <a:t>v</a:t>
            </a:r>
            <a:r>
              <a:rPr lang="en-US" sz="2400"/>
              <a:t> slightly greater than </a:t>
            </a:r>
            <a:r>
              <a:rPr lang="el-GR" sz="2400">
                <a:cs typeface="Arial" charset="0"/>
              </a:rPr>
              <a:t>ζ</a:t>
            </a:r>
            <a:r>
              <a:rPr lang="en-US" sz="2400" baseline="-25000"/>
              <a:t>c,</a:t>
            </a:r>
            <a:r>
              <a:rPr lang="en-US" sz="2400"/>
              <a:t> 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Hence slightly unsafe in shear.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5562600" y="1644650"/>
            <a:ext cx="3170238" cy="3263900"/>
            <a:chOff x="3504" y="1036"/>
            <a:chExt cx="1997" cy="2056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157" y="2668"/>
              <a:ext cx="879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4519" y="1276"/>
              <a:ext cx="98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 flipH="1">
              <a:off x="3503" y="2332"/>
              <a:ext cx="88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H="1">
              <a:off x="3587" y="2332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flipH="1">
              <a:off x="3691" y="2332"/>
              <a:ext cx="10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 flipH="1">
              <a:off x="3794" y="2332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3847" y="2332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3743" y="2332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640" y="2332"/>
              <a:ext cx="10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H="1">
              <a:off x="5035" y="1276"/>
              <a:ext cx="10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 flipH="1">
              <a:off x="5138" y="1276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H="1">
              <a:off x="5242" y="1276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5295" y="1276"/>
              <a:ext cx="10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5191" y="1276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5087" y="1276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H="1">
              <a:off x="4467" y="1276"/>
              <a:ext cx="5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 flipH="1">
              <a:off x="4363" y="1276"/>
              <a:ext cx="106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Text Box 21"/>
            <p:cNvSpPr txBox="1">
              <a:spLocks noChangeArrowheads="1"/>
            </p:cNvSpPr>
            <p:nvPr/>
          </p:nvSpPr>
          <p:spPr bwMode="auto">
            <a:xfrm>
              <a:off x="4364" y="1036"/>
              <a:ext cx="6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157" y="2908"/>
              <a:ext cx="8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636" y="127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Text Box 24"/>
            <p:cNvSpPr txBox="1">
              <a:spLocks noChangeArrowheads="1"/>
            </p:cNvSpPr>
            <p:nvPr/>
          </p:nvSpPr>
          <p:spPr bwMode="auto">
            <a:xfrm>
              <a:off x="4608" y="2880"/>
              <a:ext cx="3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4608" y="2448"/>
              <a:ext cx="3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43034" name="Line 26"/>
            <p:cNvSpPr>
              <a:spLocks noChangeShapeType="1"/>
            </p:cNvSpPr>
            <p:nvPr/>
          </p:nvSpPr>
          <p:spPr bwMode="auto">
            <a:xfrm flipH="1">
              <a:off x="4275" y="2688"/>
              <a:ext cx="714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 flipH="1">
              <a:off x="4275" y="2688"/>
              <a:ext cx="358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auto">
            <a:xfrm>
              <a:off x="4647" y="2496"/>
              <a:ext cx="1" cy="48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7696200" y="3352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7696200" y="4343400"/>
            <a:ext cx="1588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7381875" y="4800600"/>
            <a:ext cx="1588" cy="914400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0" name="Group 32"/>
          <p:cNvGrpSpPr>
            <a:grpSpLocks/>
          </p:cNvGrpSpPr>
          <p:nvPr/>
        </p:nvGrpSpPr>
        <p:grpSpPr bwMode="auto">
          <a:xfrm>
            <a:off x="6629400" y="5029200"/>
            <a:ext cx="1370013" cy="455613"/>
            <a:chOff x="4176" y="3168"/>
            <a:chExt cx="863" cy="287"/>
          </a:xfrm>
        </p:grpSpPr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>
              <a:off x="4176" y="3168"/>
              <a:ext cx="86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>
              <a:off x="4176" y="3168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>
              <a:off x="5040" y="3168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6"/>
            <p:cNvSpPr>
              <a:spLocks noChangeShapeType="1"/>
            </p:cNvSpPr>
            <p:nvPr/>
          </p:nvSpPr>
          <p:spPr bwMode="auto">
            <a:xfrm flipV="1">
              <a:off x="4176" y="3263"/>
              <a:ext cx="864" cy="14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7"/>
            <p:cNvSpPr>
              <a:spLocks noChangeShapeType="1"/>
            </p:cNvSpPr>
            <p:nvPr/>
          </p:nvSpPr>
          <p:spPr bwMode="auto">
            <a:xfrm flipH="1">
              <a:off x="4637" y="3258"/>
              <a:ext cx="386" cy="1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8"/>
            <p:cNvSpPr>
              <a:spLocks noChangeShapeType="1"/>
            </p:cNvSpPr>
            <p:nvPr/>
          </p:nvSpPr>
          <p:spPr bwMode="auto">
            <a:xfrm flipV="1">
              <a:off x="4860" y="3197"/>
              <a:ext cx="1" cy="14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9"/>
            <p:cNvSpPr>
              <a:spLocks noChangeShapeType="1"/>
            </p:cNvSpPr>
            <p:nvPr/>
          </p:nvSpPr>
          <p:spPr bwMode="auto">
            <a:xfrm flipV="1">
              <a:off x="4752" y="3263"/>
              <a:ext cx="1" cy="1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48" name="Line 40"/>
          <p:cNvSpPr>
            <a:spLocks noChangeShapeType="1"/>
          </p:cNvSpPr>
          <p:nvPr/>
        </p:nvSpPr>
        <p:spPr bwMode="auto">
          <a:xfrm flipV="1">
            <a:off x="8001000" y="2055813"/>
            <a:ext cx="1588" cy="2136775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69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7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261C066-D4D7-4DF2-BC2E-E75C9DD07958}" type="slidenum">
              <a:rPr lang="en-GB"/>
              <a:pPr/>
              <a:t>32</a:t>
            </a:fld>
            <a:endParaRPr lang="en-GB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48006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chemeClr val="accent2"/>
                </a:solidFill>
              </a:rPr>
              <a:t>Design of toe slab</a:t>
            </a:r>
          </a:p>
        </p:txBody>
      </p:sp>
      <p:graphicFrame>
        <p:nvGraphicFramePr>
          <p:cNvPr id="44034" name="Group 2"/>
          <p:cNvGraphicFramePr>
            <a:graphicFrameLocks noGrp="1"/>
          </p:cNvGraphicFramePr>
          <p:nvPr/>
        </p:nvGraphicFramePr>
        <p:xfrm>
          <a:off x="304800" y="1981200"/>
          <a:ext cx="8535988" cy="4194175"/>
        </p:xfrm>
        <a:graphic>
          <a:graphicData uri="http://schemas.openxmlformats.org/drawingml/2006/table">
            <a:tbl>
              <a:tblPr/>
              <a:tblGrid>
                <a:gridCol w="2900363"/>
                <a:gridCol w="2155825"/>
                <a:gridCol w="1681162"/>
                <a:gridCol w="1798638"/>
              </a:tblGrid>
              <a:tr h="1257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Load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Magnitude, kN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Distance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from C, m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Bending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moment,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</a:t>
                      </a:r>
                      <a:r>
                        <a:rPr kumimoji="0" lang="en-GB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C,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kN-m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Toe slab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0.75x0.45x25 = 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0.75/2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-3.164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Pressure distribution,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rectangle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97.99x0.75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0.75/2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27.60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Pressure distribution,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triangle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½ x22.6 x1.0.75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2/3x1=0.75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4.24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Total Load at junction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Total BM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at junction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ΣM=28.67</a:t>
                      </a:r>
                    </a:p>
                  </a:txBody>
                  <a:tcPr marT="21168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908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45DC6B-94E4-4399-8347-DA456D5D9A7A}" type="slidenum">
              <a:rPr lang="en-GB"/>
              <a:pPr/>
              <a:t>33</a:t>
            </a:fld>
            <a:endParaRPr lang="en-GB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905000"/>
            <a:ext cx="6324600" cy="3962400"/>
          </a:xfrm>
          <a:ln/>
        </p:spPr>
        <p:txBody>
          <a:bodyPr anchor="t"/>
          <a:lstStyle/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</a:t>
            </a:r>
            <a:r>
              <a:rPr lang="en-US" sz="2400" baseline="-25000"/>
              <a:t>u</a:t>
            </a:r>
            <a:r>
              <a:rPr lang="en-US" sz="2400"/>
              <a:t>= 1.5 x 28.67 =43 kN-m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M</a:t>
            </a:r>
            <a:r>
              <a:rPr lang="en-US" sz="2400" baseline="-25000"/>
              <a:t>u</a:t>
            </a:r>
            <a:r>
              <a:rPr lang="en-US" sz="2400"/>
              <a:t>/bd</a:t>
            </a:r>
            <a:r>
              <a:rPr lang="en-US" sz="2400" baseline="30000"/>
              <a:t>2</a:t>
            </a:r>
            <a:r>
              <a:rPr lang="en-US" sz="2400"/>
              <a:t>= 0.27&lt; 2.76, URS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P</a:t>
            </a:r>
            <a:r>
              <a:rPr lang="en-US" sz="2400" baseline="-25000"/>
              <a:t>t</a:t>
            </a:r>
            <a:r>
              <a:rPr lang="en-US" sz="2400"/>
              <a:t>=0.085%  Very small, provide 0.12%GA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Ast= 540 mm</a:t>
            </a:r>
            <a:r>
              <a:rPr lang="en-US" sz="2400" baseline="30000"/>
              <a:t>2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#10 @ 140 &lt; 300 mm and 3d ok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Development length: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L</a:t>
            </a:r>
            <a:r>
              <a:rPr lang="en-US" sz="2400" baseline="-25000"/>
              <a:t>d</a:t>
            </a:r>
            <a:r>
              <a:rPr lang="en-US" sz="2400"/>
              <a:t>=47 φ</a:t>
            </a:r>
            <a:r>
              <a:rPr lang="en-US" sz="2400" baseline="-25000"/>
              <a:t>bar</a:t>
            </a:r>
            <a:r>
              <a:rPr lang="en-US" sz="2400"/>
              <a:t> =47 x 10 = 470 mm</a:t>
            </a:r>
          </a:p>
          <a:p>
            <a:pPr marL="342900" indent="-342900" algn="l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152400" y="852488"/>
            <a:ext cx="4191000" cy="581025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accent2"/>
                </a:solidFill>
              </a:rPr>
              <a:t>Design of toe slab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5743575" y="1644650"/>
            <a:ext cx="3170238" cy="3195638"/>
            <a:chOff x="3618" y="1036"/>
            <a:chExt cx="1997" cy="2013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4098" y="2670"/>
              <a:ext cx="1248" cy="19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4633" y="1276"/>
              <a:ext cx="98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 flipH="1">
              <a:off x="3617" y="2332"/>
              <a:ext cx="88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 flipH="1">
              <a:off x="3701" y="2332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H="1">
              <a:off x="3805" y="2332"/>
              <a:ext cx="10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H="1">
              <a:off x="3908" y="2332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3961" y="2332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3857" y="2332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3754" y="2332"/>
              <a:ext cx="10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 flipH="1">
              <a:off x="5149" y="1276"/>
              <a:ext cx="105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H="1">
              <a:off x="5252" y="1276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 flipH="1">
              <a:off x="5356" y="1276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5409" y="1276"/>
              <a:ext cx="103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5305" y="1276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5201" y="1276"/>
              <a:ext cx="104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H="1">
              <a:off x="4581" y="1276"/>
              <a:ext cx="5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H="1">
              <a:off x="4477" y="1276"/>
              <a:ext cx="106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4478" y="1036"/>
              <a:ext cx="6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200</a:t>
              </a:r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>
              <a:off x="4750" y="1276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 flipH="1">
              <a:off x="4145" y="2832"/>
              <a:ext cx="714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 flipH="1">
              <a:off x="4481" y="2832"/>
              <a:ext cx="530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81" name="Group 25"/>
            <p:cNvGrpSpPr>
              <a:grpSpLocks/>
            </p:cNvGrpSpPr>
            <p:nvPr/>
          </p:nvGrpSpPr>
          <p:grpSpPr bwMode="auto">
            <a:xfrm>
              <a:off x="4140" y="2742"/>
              <a:ext cx="851" cy="307"/>
              <a:chOff x="4140" y="2742"/>
              <a:chExt cx="851" cy="307"/>
            </a:xfrm>
          </p:grpSpPr>
          <p:sp>
            <p:nvSpPr>
              <p:cNvPr id="45082" name="Line 26"/>
              <p:cNvSpPr>
                <a:spLocks noChangeShapeType="1"/>
              </p:cNvSpPr>
              <p:nvPr/>
            </p:nvSpPr>
            <p:spPr bwMode="auto">
              <a:xfrm>
                <a:off x="4140" y="2742"/>
                <a:ext cx="1" cy="96"/>
              </a:xfrm>
              <a:prstGeom prst="line">
                <a:avLst/>
              </a:prstGeom>
              <a:noFill/>
              <a:ln w="2844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3" name="Line 27"/>
              <p:cNvSpPr>
                <a:spLocks noChangeShapeType="1"/>
              </p:cNvSpPr>
              <p:nvPr/>
            </p:nvSpPr>
            <p:spPr bwMode="auto">
              <a:xfrm>
                <a:off x="4464" y="2756"/>
                <a:ext cx="528" cy="1"/>
              </a:xfrm>
              <a:prstGeom prst="line">
                <a:avLst/>
              </a:prstGeom>
              <a:noFill/>
              <a:ln w="9360">
                <a:solidFill>
                  <a:srgbClr val="FF3300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4" name="Text Box 28"/>
              <p:cNvSpPr txBox="1">
                <a:spLocks noChangeArrowheads="1"/>
              </p:cNvSpPr>
              <p:nvPr/>
            </p:nvSpPr>
            <p:spPr bwMode="auto">
              <a:xfrm>
                <a:off x="4645" y="2816"/>
                <a:ext cx="31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>
                  <a:spcBef>
                    <a:spcPts val="1000"/>
                  </a:spcBef>
                </a:pPr>
                <a:r>
                  <a:rPr lang="en-US" sz="1600"/>
                  <a:t>L</a:t>
                </a:r>
                <a:r>
                  <a:rPr lang="en-US" sz="1600" baseline="-25000"/>
                  <a:t>dt</a:t>
                </a:r>
              </a:p>
            </p:txBody>
          </p:sp>
        </p:grpSp>
      </p:grp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7086600" y="4038600"/>
            <a:ext cx="1588" cy="685800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883E44E-9E7A-4370-8E3A-4529377EF4C3}" type="slidenum">
              <a:rPr lang="en-GB"/>
              <a:pPr/>
              <a:t>34</a:t>
            </a:fld>
            <a:endParaRPr lang="en-GB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6248400" cy="4525963"/>
          </a:xfrm>
          <a:ln/>
        </p:spPr>
        <p:txBody>
          <a:bodyPr anchor="t">
            <a:normAutofit fontScale="92500"/>
          </a:bodyPr>
          <a:lstStyle/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/>
              <a:t>   Check </a:t>
            </a:r>
            <a:r>
              <a:rPr lang="en-US" sz="2400" dirty="0"/>
              <a:t>for shear: at d from junction (at xx as wall is in compression)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Net shear force at the section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V= (120.6+110.04)/2 x 0.35 -0.45x0.35x25=75.45kN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sz="2400" dirty="0" err="1"/>
              <a:t>V</a:t>
            </a:r>
            <a:r>
              <a:rPr lang="fr-FR" sz="2400" baseline="-25000" dirty="0" err="1"/>
              <a:t>U,max</a:t>
            </a:r>
            <a:r>
              <a:rPr lang="fr-FR" sz="2400" dirty="0"/>
              <a:t>=75.45x1.5=113.18 </a:t>
            </a:r>
            <a:r>
              <a:rPr lang="fr-FR" sz="2400" dirty="0" err="1"/>
              <a:t>kN</a:t>
            </a:r>
            <a:endParaRPr lang="fr-FR" sz="2400" dirty="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>
              <a:cs typeface="Arial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sz="2400" dirty="0">
                <a:cs typeface="Arial" charset="0"/>
              </a:rPr>
              <a:t>ζ</a:t>
            </a:r>
            <a:r>
              <a:rPr lang="en-US" sz="2400" baseline="-25000" dirty="0">
                <a:cs typeface="Arial" charset="0"/>
              </a:rPr>
              <a:t>v</a:t>
            </a:r>
            <a:r>
              <a:rPr lang="en-US" sz="2400" dirty="0"/>
              <a:t> </a:t>
            </a:r>
            <a:r>
              <a:rPr lang="fr-FR" sz="2400" dirty="0"/>
              <a:t>=113.17x1000/(1000x400)=0.28 </a:t>
            </a:r>
            <a:r>
              <a:rPr lang="fr-FR" sz="2400" dirty="0" err="1"/>
              <a:t>MPa</a:t>
            </a:r>
            <a:endParaRPr lang="fr-FR" sz="2400" dirty="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fr-FR" sz="2400" dirty="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sz="2400" dirty="0"/>
              <a:t>p</a:t>
            </a:r>
            <a:r>
              <a:rPr lang="fr-FR" sz="2400" baseline="-25000" dirty="0"/>
              <a:t>t</a:t>
            </a:r>
            <a:r>
              <a:rPr lang="fr-FR" sz="2400" dirty="0">
                <a:cs typeface="Arial" charset="0"/>
              </a:rPr>
              <a:t>≤</a:t>
            </a:r>
            <a:r>
              <a:rPr lang="fr-FR" sz="2400" dirty="0"/>
              <a:t>0.25%, </a:t>
            </a:r>
            <a:r>
              <a:rPr lang="en-US" sz="2400" dirty="0"/>
              <a:t>From IS:456-2000, </a:t>
            </a:r>
            <a:r>
              <a:rPr lang="el-GR" sz="2400" dirty="0">
                <a:cs typeface="Arial" charset="0"/>
              </a:rPr>
              <a:t>ζ</a:t>
            </a:r>
            <a:r>
              <a:rPr lang="en-US" sz="2400" baseline="-25000" dirty="0"/>
              <a:t>c</a:t>
            </a:r>
            <a:r>
              <a:rPr lang="en-US" sz="2400" dirty="0"/>
              <a:t>= 0.37 </a:t>
            </a:r>
            <a:r>
              <a:rPr lang="en-US" sz="2400" dirty="0" err="1"/>
              <a:t>MPa</a:t>
            </a:r>
            <a:endParaRPr lang="en-US" sz="2400" dirty="0"/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sz="2400" dirty="0">
                <a:cs typeface="Arial" charset="0"/>
              </a:rPr>
              <a:t>ζ</a:t>
            </a:r>
            <a:r>
              <a:rPr lang="en-US" sz="2400" baseline="-25000" dirty="0">
                <a:cs typeface="Arial" charset="0"/>
              </a:rPr>
              <a:t>v</a:t>
            </a:r>
            <a:r>
              <a:rPr lang="en-US" sz="2400" dirty="0"/>
              <a:t> &lt; </a:t>
            </a:r>
            <a:r>
              <a:rPr lang="el-GR" sz="2400" dirty="0">
                <a:cs typeface="Arial" charset="0"/>
              </a:rPr>
              <a:t>ζ</a:t>
            </a:r>
            <a:r>
              <a:rPr lang="en-US" sz="2400" baseline="-25000" dirty="0"/>
              <a:t>c,</a:t>
            </a:r>
            <a:r>
              <a:rPr lang="en-US" sz="2400" dirty="0"/>
              <a:t>  Hence safe in shear.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304800" y="906463"/>
            <a:ext cx="5791200" cy="579437"/>
          </a:xfrm>
          <a:ln/>
        </p:spPr>
        <p:txBody>
          <a:bodyPr lIns="91440" tIns="45720" rIns="91440" bIns="45720" anchor="ctr"/>
          <a:lstStyle/>
          <a:p>
            <a:pPr marL="0" indent="0"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accent2"/>
                </a:solidFill>
              </a:rPr>
              <a:t>Design of toe slab-Contd.,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6877050" y="5029200"/>
            <a:ext cx="1588" cy="990600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5819775" y="1905000"/>
            <a:ext cx="3170238" cy="4113213"/>
            <a:chOff x="3666" y="1200"/>
            <a:chExt cx="1997" cy="2591"/>
          </a:xfrm>
        </p:grpSpPr>
        <p:grpSp>
          <p:nvGrpSpPr>
            <p:cNvPr id="46085" name="Group 5"/>
            <p:cNvGrpSpPr>
              <a:grpSpLocks/>
            </p:cNvGrpSpPr>
            <p:nvPr/>
          </p:nvGrpSpPr>
          <p:grpSpPr bwMode="auto">
            <a:xfrm>
              <a:off x="3666" y="1200"/>
              <a:ext cx="1997" cy="2029"/>
              <a:chOff x="3666" y="1200"/>
              <a:chExt cx="1997" cy="2029"/>
            </a:xfrm>
          </p:grpSpPr>
          <p:sp>
            <p:nvSpPr>
              <p:cNvPr id="46086" name="Rectangle 6"/>
              <p:cNvSpPr>
                <a:spLocks noChangeArrowheads="1"/>
              </p:cNvSpPr>
              <p:nvPr/>
            </p:nvSpPr>
            <p:spPr bwMode="auto">
              <a:xfrm>
                <a:off x="4146" y="2832"/>
                <a:ext cx="1248" cy="192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7" name="Line 7"/>
              <p:cNvSpPr>
                <a:spLocks noChangeShapeType="1"/>
              </p:cNvSpPr>
              <p:nvPr/>
            </p:nvSpPr>
            <p:spPr bwMode="auto">
              <a:xfrm>
                <a:off x="4681" y="1440"/>
                <a:ext cx="9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8" name="Line 8"/>
              <p:cNvSpPr>
                <a:spLocks noChangeShapeType="1"/>
              </p:cNvSpPr>
              <p:nvPr/>
            </p:nvSpPr>
            <p:spPr bwMode="auto">
              <a:xfrm flipH="1">
                <a:off x="3665" y="2496"/>
                <a:ext cx="88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9" name="Line 9"/>
              <p:cNvSpPr>
                <a:spLocks noChangeShapeType="1"/>
              </p:cNvSpPr>
              <p:nvPr/>
            </p:nvSpPr>
            <p:spPr bwMode="auto">
              <a:xfrm flipH="1">
                <a:off x="3749" y="2496"/>
                <a:ext cx="106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Line 10"/>
              <p:cNvSpPr>
                <a:spLocks noChangeShapeType="1"/>
              </p:cNvSpPr>
              <p:nvPr/>
            </p:nvSpPr>
            <p:spPr bwMode="auto">
              <a:xfrm flipH="1">
                <a:off x="3853" y="2496"/>
                <a:ext cx="105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Line 11"/>
              <p:cNvSpPr>
                <a:spLocks noChangeShapeType="1"/>
              </p:cNvSpPr>
              <p:nvPr/>
            </p:nvSpPr>
            <p:spPr bwMode="auto">
              <a:xfrm flipH="1">
                <a:off x="3956" y="2496"/>
                <a:ext cx="106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2" name="Line 12"/>
              <p:cNvSpPr>
                <a:spLocks noChangeShapeType="1"/>
              </p:cNvSpPr>
              <p:nvPr/>
            </p:nvSpPr>
            <p:spPr bwMode="auto">
              <a:xfrm>
                <a:off x="4009" y="2496"/>
                <a:ext cx="104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Line 13"/>
              <p:cNvSpPr>
                <a:spLocks noChangeShapeType="1"/>
              </p:cNvSpPr>
              <p:nvPr/>
            </p:nvSpPr>
            <p:spPr bwMode="auto">
              <a:xfrm>
                <a:off x="3905" y="2496"/>
                <a:ext cx="104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Line 14"/>
              <p:cNvSpPr>
                <a:spLocks noChangeShapeType="1"/>
              </p:cNvSpPr>
              <p:nvPr/>
            </p:nvSpPr>
            <p:spPr bwMode="auto">
              <a:xfrm>
                <a:off x="3802" y="2496"/>
                <a:ext cx="103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Line 15"/>
              <p:cNvSpPr>
                <a:spLocks noChangeShapeType="1"/>
              </p:cNvSpPr>
              <p:nvPr/>
            </p:nvSpPr>
            <p:spPr bwMode="auto">
              <a:xfrm flipH="1">
                <a:off x="5197" y="1440"/>
                <a:ext cx="105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6" name="Line 16"/>
              <p:cNvSpPr>
                <a:spLocks noChangeShapeType="1"/>
              </p:cNvSpPr>
              <p:nvPr/>
            </p:nvSpPr>
            <p:spPr bwMode="auto">
              <a:xfrm flipH="1">
                <a:off x="5300" y="1440"/>
                <a:ext cx="106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7" name="Line 17"/>
              <p:cNvSpPr>
                <a:spLocks noChangeShapeType="1"/>
              </p:cNvSpPr>
              <p:nvPr/>
            </p:nvSpPr>
            <p:spPr bwMode="auto">
              <a:xfrm flipH="1">
                <a:off x="5404" y="1440"/>
                <a:ext cx="106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8" name="Line 18"/>
              <p:cNvSpPr>
                <a:spLocks noChangeShapeType="1"/>
              </p:cNvSpPr>
              <p:nvPr/>
            </p:nvSpPr>
            <p:spPr bwMode="auto">
              <a:xfrm>
                <a:off x="5457" y="1440"/>
                <a:ext cx="103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Line 19"/>
              <p:cNvSpPr>
                <a:spLocks noChangeShapeType="1"/>
              </p:cNvSpPr>
              <p:nvPr/>
            </p:nvSpPr>
            <p:spPr bwMode="auto">
              <a:xfrm>
                <a:off x="5353" y="1440"/>
                <a:ext cx="104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0" name="Line 20"/>
              <p:cNvSpPr>
                <a:spLocks noChangeShapeType="1"/>
              </p:cNvSpPr>
              <p:nvPr/>
            </p:nvSpPr>
            <p:spPr bwMode="auto">
              <a:xfrm>
                <a:off x="5249" y="1440"/>
                <a:ext cx="104" cy="4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1" name="Line 21"/>
              <p:cNvSpPr>
                <a:spLocks noChangeShapeType="1"/>
              </p:cNvSpPr>
              <p:nvPr/>
            </p:nvSpPr>
            <p:spPr bwMode="auto">
              <a:xfrm flipH="1">
                <a:off x="4629" y="1440"/>
                <a:ext cx="5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2" name="Line 22"/>
              <p:cNvSpPr>
                <a:spLocks noChangeShapeType="1"/>
              </p:cNvSpPr>
              <p:nvPr/>
            </p:nvSpPr>
            <p:spPr bwMode="auto">
              <a:xfrm flipH="1">
                <a:off x="4525" y="1440"/>
                <a:ext cx="106" cy="139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Text Box 23"/>
              <p:cNvSpPr txBox="1">
                <a:spLocks noChangeArrowheads="1"/>
              </p:cNvSpPr>
              <p:nvPr/>
            </p:nvSpPr>
            <p:spPr bwMode="auto">
              <a:xfrm>
                <a:off x="4526" y="1200"/>
                <a:ext cx="6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>
                  <a:spcBef>
                    <a:spcPts val="1000"/>
                  </a:spcBef>
                </a:pPr>
                <a:r>
                  <a:rPr lang="en-GB" sz="1600"/>
                  <a:t>200</a:t>
                </a:r>
              </a:p>
            </p:txBody>
          </p:sp>
          <p:sp>
            <p:nvSpPr>
              <p:cNvPr id="46104" name="Line 24"/>
              <p:cNvSpPr>
                <a:spLocks noChangeShapeType="1"/>
              </p:cNvSpPr>
              <p:nvPr/>
            </p:nvSpPr>
            <p:spPr bwMode="auto">
              <a:xfrm>
                <a:off x="4798" y="1440"/>
                <a:ext cx="1" cy="139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5" name="Text Box 25"/>
              <p:cNvSpPr txBox="1">
                <a:spLocks noChangeArrowheads="1"/>
              </p:cNvSpPr>
              <p:nvPr/>
            </p:nvSpPr>
            <p:spPr bwMode="auto">
              <a:xfrm>
                <a:off x="4194" y="2990"/>
                <a:ext cx="31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>
                  <a:spcBef>
                    <a:spcPts val="1000"/>
                  </a:spcBef>
                </a:pPr>
                <a:r>
                  <a:rPr lang="en-GB" sz="1600"/>
                  <a:t>x</a:t>
                </a:r>
              </a:p>
            </p:txBody>
          </p:sp>
          <p:sp>
            <p:nvSpPr>
              <p:cNvPr id="46106" name="Text Box 26"/>
              <p:cNvSpPr txBox="1">
                <a:spLocks noChangeArrowheads="1"/>
              </p:cNvSpPr>
              <p:nvPr/>
            </p:nvSpPr>
            <p:spPr bwMode="auto">
              <a:xfrm>
                <a:off x="4206" y="2612"/>
                <a:ext cx="31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>
                  <a:spcBef>
                    <a:spcPts val="1000"/>
                  </a:spcBef>
                </a:pPr>
                <a:r>
                  <a:rPr lang="en-GB" sz="1600"/>
                  <a:t>x</a:t>
                </a:r>
              </a:p>
            </p:txBody>
          </p:sp>
          <p:sp>
            <p:nvSpPr>
              <p:cNvPr id="46107" name="Line 27"/>
              <p:cNvSpPr>
                <a:spLocks noChangeShapeType="1"/>
              </p:cNvSpPr>
              <p:nvPr/>
            </p:nvSpPr>
            <p:spPr bwMode="auto">
              <a:xfrm flipH="1">
                <a:off x="4193" y="2996"/>
                <a:ext cx="714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8" name="Line 28"/>
              <p:cNvSpPr>
                <a:spLocks noChangeShapeType="1"/>
              </p:cNvSpPr>
              <p:nvPr/>
            </p:nvSpPr>
            <p:spPr bwMode="auto">
              <a:xfrm flipH="1">
                <a:off x="4529" y="2996"/>
                <a:ext cx="530" cy="1"/>
              </a:xfrm>
              <a:prstGeom prst="line">
                <a:avLst/>
              </a:prstGeom>
              <a:noFill/>
              <a:ln w="28440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9" name="Line 29"/>
              <p:cNvSpPr>
                <a:spLocks noChangeShapeType="1"/>
              </p:cNvSpPr>
              <p:nvPr/>
            </p:nvSpPr>
            <p:spPr bwMode="auto">
              <a:xfrm>
                <a:off x="4338" y="2660"/>
                <a:ext cx="1" cy="480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110" name="Group 30"/>
              <p:cNvGrpSpPr>
                <a:grpSpLocks/>
              </p:cNvGrpSpPr>
              <p:nvPr/>
            </p:nvGrpSpPr>
            <p:grpSpPr bwMode="auto">
              <a:xfrm>
                <a:off x="4086" y="2784"/>
                <a:ext cx="953" cy="445"/>
                <a:chOff x="4086" y="2784"/>
                <a:chExt cx="953" cy="445"/>
              </a:xfrm>
            </p:grpSpPr>
            <p:sp>
              <p:nvSpPr>
                <p:cNvPr id="46111" name="Line 31"/>
                <p:cNvSpPr>
                  <a:spLocks noChangeShapeType="1"/>
                </p:cNvSpPr>
                <p:nvPr/>
              </p:nvSpPr>
              <p:spPr bwMode="auto">
                <a:xfrm>
                  <a:off x="4086" y="2900"/>
                  <a:ext cx="1" cy="96"/>
                </a:xfrm>
                <a:prstGeom prst="line">
                  <a:avLst/>
                </a:prstGeom>
                <a:noFill/>
                <a:ln w="28440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345" y="2784"/>
                  <a:ext cx="31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9pPr>
                </a:lstStyle>
                <a:p>
                  <a:pPr>
                    <a:spcBef>
                      <a:spcPts val="1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46113" name="Line 33"/>
                <p:cNvSpPr>
                  <a:spLocks noChangeShapeType="1"/>
                </p:cNvSpPr>
                <p:nvPr/>
              </p:nvSpPr>
              <p:spPr bwMode="auto">
                <a:xfrm>
                  <a:off x="4332" y="2804"/>
                  <a:ext cx="192" cy="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4" name="Line 34"/>
                <p:cNvSpPr>
                  <a:spLocks noChangeShapeType="1"/>
                </p:cNvSpPr>
                <p:nvPr/>
              </p:nvSpPr>
              <p:spPr bwMode="auto">
                <a:xfrm>
                  <a:off x="4512" y="2948"/>
                  <a:ext cx="528" cy="1"/>
                </a:xfrm>
                <a:prstGeom prst="line">
                  <a:avLst/>
                </a:prstGeom>
                <a:noFill/>
                <a:ln w="9360">
                  <a:solidFill>
                    <a:srgbClr val="FF3300"/>
                  </a:solidFill>
                  <a:miter lim="800000"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585" y="2996"/>
                  <a:ext cx="311" cy="2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ejaVu Sans" charset="0"/>
                      <a:cs typeface="DejaVu Sans" charset="0"/>
                    </a:defRPr>
                  </a:lvl9pPr>
                </a:lstStyle>
                <a:p>
                  <a:pPr>
                    <a:spcBef>
                      <a:spcPts val="1000"/>
                    </a:spcBef>
                  </a:pPr>
                  <a:r>
                    <a:rPr lang="en-US" sz="1600"/>
                    <a:t>L</a:t>
                  </a:r>
                  <a:r>
                    <a:rPr lang="en-US" sz="1600" baseline="-25000"/>
                    <a:t>dt</a:t>
                  </a:r>
                </a:p>
              </p:txBody>
            </p:sp>
          </p:grpSp>
        </p:grpSp>
        <p:grpSp>
          <p:nvGrpSpPr>
            <p:cNvPr id="46116" name="Group 36"/>
            <p:cNvGrpSpPr>
              <a:grpSpLocks/>
            </p:cNvGrpSpPr>
            <p:nvPr/>
          </p:nvGrpSpPr>
          <p:grpSpPr bwMode="auto">
            <a:xfrm>
              <a:off x="4176" y="3264"/>
              <a:ext cx="1247" cy="527"/>
              <a:chOff x="4176" y="3264"/>
              <a:chExt cx="1247" cy="527"/>
            </a:xfrm>
          </p:grpSpPr>
          <p:sp>
            <p:nvSpPr>
              <p:cNvPr id="46117" name="Line 37"/>
              <p:cNvSpPr>
                <a:spLocks noChangeShapeType="1"/>
              </p:cNvSpPr>
              <p:nvPr/>
            </p:nvSpPr>
            <p:spPr bwMode="auto">
              <a:xfrm>
                <a:off x="4176" y="3264"/>
                <a:ext cx="124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8" name="Line 38"/>
              <p:cNvSpPr>
                <a:spLocks noChangeShapeType="1"/>
              </p:cNvSpPr>
              <p:nvPr/>
            </p:nvSpPr>
            <p:spPr bwMode="auto">
              <a:xfrm>
                <a:off x="4176" y="3264"/>
                <a:ext cx="1" cy="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9" name="Line 39"/>
              <p:cNvSpPr>
                <a:spLocks noChangeShapeType="1"/>
              </p:cNvSpPr>
              <p:nvPr/>
            </p:nvSpPr>
            <p:spPr bwMode="auto">
              <a:xfrm>
                <a:off x="5424" y="3264"/>
                <a:ext cx="1" cy="17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0" name="Line 40"/>
              <p:cNvSpPr>
                <a:spLocks noChangeShapeType="1"/>
              </p:cNvSpPr>
              <p:nvPr/>
            </p:nvSpPr>
            <p:spPr bwMode="auto">
              <a:xfrm flipV="1">
                <a:off x="4176" y="3439"/>
                <a:ext cx="1248" cy="26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1" name="Line 41"/>
              <p:cNvSpPr>
                <a:spLocks noChangeShapeType="1"/>
              </p:cNvSpPr>
              <p:nvPr/>
            </p:nvSpPr>
            <p:spPr bwMode="auto">
              <a:xfrm flipH="1">
                <a:off x="4175" y="3648"/>
                <a:ext cx="146" cy="1"/>
              </a:xfrm>
              <a:prstGeom prst="line">
                <a:avLst/>
              </a:prstGeom>
              <a:noFill/>
              <a:ln w="9360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2" name="Line 42"/>
              <p:cNvSpPr>
                <a:spLocks noChangeShapeType="1"/>
              </p:cNvSpPr>
              <p:nvPr/>
            </p:nvSpPr>
            <p:spPr bwMode="auto">
              <a:xfrm flipV="1">
                <a:off x="4224" y="3647"/>
                <a:ext cx="1" cy="14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3" name="Line 43"/>
              <p:cNvSpPr>
                <a:spLocks noChangeShapeType="1"/>
              </p:cNvSpPr>
              <p:nvPr/>
            </p:nvSpPr>
            <p:spPr bwMode="auto">
              <a:xfrm flipV="1">
                <a:off x="4254" y="3359"/>
                <a:ext cx="1" cy="14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24" name="Line 44"/>
            <p:cNvSpPr>
              <a:spLocks noChangeShapeType="1"/>
            </p:cNvSpPr>
            <p:nvPr/>
          </p:nvSpPr>
          <p:spPr bwMode="auto">
            <a:xfrm>
              <a:off x="4224" y="2688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5012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F469C95-0367-4D24-AE96-8A1E7DA9A173}" type="slidenum">
              <a:rPr lang="en-GB"/>
              <a:pPr/>
              <a:t>35</a:t>
            </a:fld>
            <a:endParaRPr lang="en-GB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33528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FF3300"/>
                </a:solidFill>
              </a:rPr>
              <a:t>Other deatails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Construction joint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A key 200 mm wide x 50 mm deep 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with nominal steel 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#10 @ 250, 600 mm length in two rows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Drainage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100 mm dia. pipes as weep holes at 3m c/c at bottom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Also provide 200 mm gravel blanket at the back of the stem for back drain.</a:t>
            </a:r>
          </a:p>
        </p:txBody>
      </p:sp>
    </p:spTree>
    <p:extLst>
      <p:ext uri="{BB962C8B-B14F-4D97-AF65-F5344CB8AC3E}">
        <p14:creationId xmlns:p14="http://schemas.microsoft.com/office/powerpoint/2010/main" val="1140042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oup 1"/>
          <p:cNvGrpSpPr>
            <a:grpSpLocks/>
          </p:cNvGrpSpPr>
          <p:nvPr/>
        </p:nvGrpSpPr>
        <p:grpSpPr bwMode="auto">
          <a:xfrm>
            <a:off x="4267200" y="1847850"/>
            <a:ext cx="3884613" cy="3808413"/>
            <a:chOff x="2688" y="1164"/>
            <a:chExt cx="2447" cy="2399"/>
          </a:xfrm>
        </p:grpSpPr>
        <p:sp>
          <p:nvSpPr>
            <p:cNvPr id="48130" name="Line 2"/>
            <p:cNvSpPr>
              <a:spLocks noChangeShapeType="1"/>
            </p:cNvSpPr>
            <p:nvPr/>
          </p:nvSpPr>
          <p:spPr bwMode="auto">
            <a:xfrm flipV="1">
              <a:off x="2688" y="1163"/>
              <a:ext cx="1" cy="2402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1" name="Line 3"/>
            <p:cNvSpPr>
              <a:spLocks noChangeShapeType="1"/>
            </p:cNvSpPr>
            <p:nvPr/>
          </p:nvSpPr>
          <p:spPr bwMode="auto">
            <a:xfrm>
              <a:off x="2688" y="1169"/>
              <a:ext cx="244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2688" y="3563"/>
              <a:ext cx="244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2782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2970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3158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3347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3535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4100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723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3912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2876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3065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>
              <a:off x="3253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3441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>
              <a:off x="3629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>
              <a:off x="4006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3817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V="1">
              <a:off x="2688" y="3256"/>
              <a:ext cx="2447" cy="3"/>
            </a:xfrm>
            <a:prstGeom prst="line">
              <a:avLst/>
            </a:prstGeom>
            <a:noFill/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>
              <a:off x="4288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4476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5041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4665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4853" y="1226"/>
              <a:ext cx="1" cy="223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4194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4382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4571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4948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>
              <a:off x="4759" y="2562"/>
              <a:ext cx="1" cy="89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9" name="Line 31"/>
            <p:cNvSpPr>
              <a:spLocks noChangeShapeType="1"/>
            </p:cNvSpPr>
            <p:nvPr/>
          </p:nvSpPr>
          <p:spPr bwMode="auto">
            <a:xfrm>
              <a:off x="2688" y="1245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0" name="Line 32"/>
            <p:cNvSpPr>
              <a:spLocks noChangeShapeType="1"/>
            </p:cNvSpPr>
            <p:nvPr/>
          </p:nvSpPr>
          <p:spPr bwMode="auto">
            <a:xfrm>
              <a:off x="2688" y="1393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1" name="Line 33"/>
            <p:cNvSpPr>
              <a:spLocks noChangeShapeType="1"/>
            </p:cNvSpPr>
            <p:nvPr/>
          </p:nvSpPr>
          <p:spPr bwMode="auto">
            <a:xfrm>
              <a:off x="2688" y="1559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>
              <a:off x="2688" y="1717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>
              <a:off x="2688" y="1866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>
              <a:off x="2688" y="2014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2688" y="2181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>
              <a:off x="2688" y="2338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2688" y="2488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>
              <a:off x="2688" y="2636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9" name="Line 41"/>
            <p:cNvSpPr>
              <a:spLocks noChangeShapeType="1"/>
            </p:cNvSpPr>
            <p:nvPr/>
          </p:nvSpPr>
          <p:spPr bwMode="auto">
            <a:xfrm>
              <a:off x="2688" y="2802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0" name="Line 42"/>
            <p:cNvSpPr>
              <a:spLocks noChangeShapeType="1"/>
            </p:cNvSpPr>
            <p:nvPr/>
          </p:nvSpPr>
          <p:spPr bwMode="auto">
            <a:xfrm>
              <a:off x="2688" y="2951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1" name="Line 43"/>
            <p:cNvSpPr>
              <a:spLocks noChangeShapeType="1"/>
            </p:cNvSpPr>
            <p:nvPr/>
          </p:nvSpPr>
          <p:spPr bwMode="auto">
            <a:xfrm>
              <a:off x="2688" y="3100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2" name="Line 44"/>
            <p:cNvSpPr>
              <a:spLocks noChangeShapeType="1"/>
            </p:cNvSpPr>
            <p:nvPr/>
          </p:nvSpPr>
          <p:spPr bwMode="auto">
            <a:xfrm>
              <a:off x="2688" y="3230"/>
              <a:ext cx="2353" cy="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5128" y="1165"/>
              <a:ext cx="1" cy="23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>
              <a:off x="2688" y="3332"/>
              <a:ext cx="2431" cy="1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5" name="Line 47"/>
            <p:cNvSpPr>
              <a:spLocks noChangeShapeType="1"/>
            </p:cNvSpPr>
            <p:nvPr/>
          </p:nvSpPr>
          <p:spPr bwMode="auto">
            <a:xfrm>
              <a:off x="2688" y="3490"/>
              <a:ext cx="2431" cy="1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Oval 48"/>
            <p:cNvSpPr>
              <a:spLocks noChangeArrowheads="1"/>
            </p:cNvSpPr>
            <p:nvPr/>
          </p:nvSpPr>
          <p:spPr bwMode="auto">
            <a:xfrm>
              <a:off x="2738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7" name="Oval 49"/>
            <p:cNvSpPr>
              <a:spLocks noChangeArrowheads="1"/>
            </p:cNvSpPr>
            <p:nvPr/>
          </p:nvSpPr>
          <p:spPr bwMode="auto">
            <a:xfrm>
              <a:off x="2908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8" name="Oval 50"/>
            <p:cNvSpPr>
              <a:spLocks noChangeArrowheads="1"/>
            </p:cNvSpPr>
            <p:nvPr/>
          </p:nvSpPr>
          <p:spPr bwMode="auto">
            <a:xfrm>
              <a:off x="3065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Oval 51"/>
            <p:cNvSpPr>
              <a:spLocks noChangeArrowheads="1"/>
            </p:cNvSpPr>
            <p:nvPr/>
          </p:nvSpPr>
          <p:spPr bwMode="auto">
            <a:xfrm>
              <a:off x="3226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Oval 52"/>
            <p:cNvSpPr>
              <a:spLocks noChangeArrowheads="1"/>
            </p:cNvSpPr>
            <p:nvPr/>
          </p:nvSpPr>
          <p:spPr bwMode="auto">
            <a:xfrm>
              <a:off x="3397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Oval 53"/>
            <p:cNvSpPr>
              <a:spLocks noChangeArrowheads="1"/>
            </p:cNvSpPr>
            <p:nvPr/>
          </p:nvSpPr>
          <p:spPr bwMode="auto">
            <a:xfrm>
              <a:off x="3553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Oval 54"/>
            <p:cNvSpPr>
              <a:spLocks noChangeArrowheads="1"/>
            </p:cNvSpPr>
            <p:nvPr/>
          </p:nvSpPr>
          <p:spPr bwMode="auto">
            <a:xfrm>
              <a:off x="3703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Oval 55"/>
            <p:cNvSpPr>
              <a:spLocks noChangeArrowheads="1"/>
            </p:cNvSpPr>
            <p:nvPr/>
          </p:nvSpPr>
          <p:spPr bwMode="auto">
            <a:xfrm>
              <a:off x="3873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Oval 56"/>
            <p:cNvSpPr>
              <a:spLocks noChangeArrowheads="1"/>
            </p:cNvSpPr>
            <p:nvPr/>
          </p:nvSpPr>
          <p:spPr bwMode="auto">
            <a:xfrm>
              <a:off x="4030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5" name="Oval 57"/>
            <p:cNvSpPr>
              <a:spLocks noChangeArrowheads="1"/>
            </p:cNvSpPr>
            <p:nvPr/>
          </p:nvSpPr>
          <p:spPr bwMode="auto">
            <a:xfrm>
              <a:off x="4191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6" name="Oval 58"/>
            <p:cNvSpPr>
              <a:spLocks noChangeArrowheads="1"/>
            </p:cNvSpPr>
            <p:nvPr/>
          </p:nvSpPr>
          <p:spPr bwMode="auto">
            <a:xfrm>
              <a:off x="4361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Oval 59"/>
            <p:cNvSpPr>
              <a:spLocks noChangeArrowheads="1"/>
            </p:cNvSpPr>
            <p:nvPr/>
          </p:nvSpPr>
          <p:spPr bwMode="auto">
            <a:xfrm>
              <a:off x="4518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8" name="Oval 60"/>
            <p:cNvSpPr>
              <a:spLocks noChangeArrowheads="1"/>
            </p:cNvSpPr>
            <p:nvPr/>
          </p:nvSpPr>
          <p:spPr bwMode="auto">
            <a:xfrm>
              <a:off x="4659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9" name="Oval 61"/>
            <p:cNvSpPr>
              <a:spLocks noChangeArrowheads="1"/>
            </p:cNvSpPr>
            <p:nvPr/>
          </p:nvSpPr>
          <p:spPr bwMode="auto">
            <a:xfrm>
              <a:off x="4830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0" name="Oval 62"/>
            <p:cNvSpPr>
              <a:spLocks noChangeArrowheads="1"/>
            </p:cNvSpPr>
            <p:nvPr/>
          </p:nvSpPr>
          <p:spPr bwMode="auto">
            <a:xfrm>
              <a:off x="4987" y="3295"/>
              <a:ext cx="29" cy="35"/>
            </a:xfrm>
            <a:prstGeom prst="ellipse">
              <a:avLst/>
            </a:prstGeom>
            <a:solidFill>
              <a:srgbClr val="FF33CC"/>
            </a:solidFill>
            <a:ln w="936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Oval 63"/>
            <p:cNvSpPr>
              <a:spLocks noChangeArrowheads="1"/>
            </p:cNvSpPr>
            <p:nvPr/>
          </p:nvSpPr>
          <p:spPr bwMode="auto">
            <a:xfrm>
              <a:off x="2748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2" name="Oval 64"/>
            <p:cNvSpPr>
              <a:spLocks noChangeArrowheads="1"/>
            </p:cNvSpPr>
            <p:nvPr/>
          </p:nvSpPr>
          <p:spPr bwMode="auto">
            <a:xfrm>
              <a:off x="2918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3" name="Oval 65"/>
            <p:cNvSpPr>
              <a:spLocks noChangeArrowheads="1"/>
            </p:cNvSpPr>
            <p:nvPr/>
          </p:nvSpPr>
          <p:spPr bwMode="auto">
            <a:xfrm>
              <a:off x="3075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4" name="Oval 66"/>
            <p:cNvSpPr>
              <a:spLocks noChangeArrowheads="1"/>
            </p:cNvSpPr>
            <p:nvPr/>
          </p:nvSpPr>
          <p:spPr bwMode="auto">
            <a:xfrm>
              <a:off x="3236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5" name="Oval 67"/>
            <p:cNvSpPr>
              <a:spLocks noChangeArrowheads="1"/>
            </p:cNvSpPr>
            <p:nvPr/>
          </p:nvSpPr>
          <p:spPr bwMode="auto">
            <a:xfrm>
              <a:off x="3406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6" name="Oval 68"/>
            <p:cNvSpPr>
              <a:spLocks noChangeArrowheads="1"/>
            </p:cNvSpPr>
            <p:nvPr/>
          </p:nvSpPr>
          <p:spPr bwMode="auto">
            <a:xfrm>
              <a:off x="3563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7" name="Oval 69"/>
            <p:cNvSpPr>
              <a:spLocks noChangeArrowheads="1"/>
            </p:cNvSpPr>
            <p:nvPr/>
          </p:nvSpPr>
          <p:spPr bwMode="auto">
            <a:xfrm>
              <a:off x="3712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8" name="Oval 70"/>
            <p:cNvSpPr>
              <a:spLocks noChangeArrowheads="1"/>
            </p:cNvSpPr>
            <p:nvPr/>
          </p:nvSpPr>
          <p:spPr bwMode="auto">
            <a:xfrm>
              <a:off x="3883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9" name="Oval 71"/>
            <p:cNvSpPr>
              <a:spLocks noChangeArrowheads="1"/>
            </p:cNvSpPr>
            <p:nvPr/>
          </p:nvSpPr>
          <p:spPr bwMode="auto">
            <a:xfrm>
              <a:off x="4040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0" name="Oval 72"/>
            <p:cNvSpPr>
              <a:spLocks noChangeArrowheads="1"/>
            </p:cNvSpPr>
            <p:nvPr/>
          </p:nvSpPr>
          <p:spPr bwMode="auto">
            <a:xfrm>
              <a:off x="4201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1" name="Oval 73"/>
            <p:cNvSpPr>
              <a:spLocks noChangeArrowheads="1"/>
            </p:cNvSpPr>
            <p:nvPr/>
          </p:nvSpPr>
          <p:spPr bwMode="auto">
            <a:xfrm>
              <a:off x="4371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2" name="Oval 74"/>
            <p:cNvSpPr>
              <a:spLocks noChangeArrowheads="1"/>
            </p:cNvSpPr>
            <p:nvPr/>
          </p:nvSpPr>
          <p:spPr bwMode="auto">
            <a:xfrm>
              <a:off x="4528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3" name="Oval 75"/>
            <p:cNvSpPr>
              <a:spLocks noChangeArrowheads="1"/>
            </p:cNvSpPr>
            <p:nvPr/>
          </p:nvSpPr>
          <p:spPr bwMode="auto">
            <a:xfrm>
              <a:off x="4669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4" name="Oval 76"/>
            <p:cNvSpPr>
              <a:spLocks noChangeArrowheads="1"/>
            </p:cNvSpPr>
            <p:nvPr/>
          </p:nvSpPr>
          <p:spPr bwMode="auto">
            <a:xfrm>
              <a:off x="4840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5" name="Oval 77"/>
            <p:cNvSpPr>
              <a:spLocks noChangeArrowheads="1"/>
            </p:cNvSpPr>
            <p:nvPr/>
          </p:nvSpPr>
          <p:spPr bwMode="auto">
            <a:xfrm>
              <a:off x="4997" y="3499"/>
              <a:ext cx="29" cy="35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2438400" y="3124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4876800" y="5791200"/>
            <a:ext cx="3124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>
                <a:cs typeface="Arial" charset="0"/>
              </a:rPr>
              <a:t>L/S ELEVATION OF WALL</a:t>
            </a:r>
          </a:p>
        </p:txBody>
      </p:sp>
      <p:grpSp>
        <p:nvGrpSpPr>
          <p:cNvPr id="48208" name="Group 80"/>
          <p:cNvGrpSpPr>
            <a:grpSpLocks/>
          </p:cNvGrpSpPr>
          <p:nvPr/>
        </p:nvGrpSpPr>
        <p:grpSpPr bwMode="auto">
          <a:xfrm>
            <a:off x="762000" y="1800225"/>
            <a:ext cx="3503613" cy="4484688"/>
            <a:chOff x="480" y="1134"/>
            <a:chExt cx="2207" cy="2825"/>
          </a:xfrm>
        </p:grpSpPr>
        <p:grpSp>
          <p:nvGrpSpPr>
            <p:cNvPr id="48209" name="Group 81"/>
            <p:cNvGrpSpPr>
              <a:grpSpLocks/>
            </p:cNvGrpSpPr>
            <p:nvPr/>
          </p:nvGrpSpPr>
          <p:grpSpPr bwMode="auto">
            <a:xfrm>
              <a:off x="855" y="3213"/>
              <a:ext cx="901" cy="408"/>
              <a:chOff x="855" y="3213"/>
              <a:chExt cx="901" cy="408"/>
            </a:xfrm>
          </p:grpSpPr>
          <p:sp>
            <p:nvSpPr>
              <p:cNvPr id="48210" name="Line 82"/>
              <p:cNvSpPr>
                <a:spLocks noChangeShapeType="1"/>
              </p:cNvSpPr>
              <p:nvPr/>
            </p:nvSpPr>
            <p:spPr bwMode="auto">
              <a:xfrm>
                <a:off x="978" y="3621"/>
                <a:ext cx="779" cy="1"/>
              </a:xfrm>
              <a:prstGeom prst="line">
                <a:avLst/>
              </a:prstGeom>
              <a:noFill/>
              <a:ln w="9360">
                <a:solidFill>
                  <a:srgbClr val="0000FF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1" name="Line 83"/>
              <p:cNvSpPr>
                <a:spLocks noChangeShapeType="1"/>
              </p:cNvSpPr>
              <p:nvPr/>
            </p:nvSpPr>
            <p:spPr bwMode="auto">
              <a:xfrm flipH="1">
                <a:off x="854" y="3213"/>
                <a:ext cx="608" cy="1"/>
              </a:xfrm>
              <a:prstGeom prst="line">
                <a:avLst/>
              </a:prstGeom>
              <a:noFill/>
              <a:ln w="9360">
                <a:solidFill>
                  <a:srgbClr val="FF00FF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2" name="Line 84"/>
              <p:cNvSpPr>
                <a:spLocks noChangeShapeType="1"/>
              </p:cNvSpPr>
              <p:nvPr/>
            </p:nvSpPr>
            <p:spPr bwMode="auto">
              <a:xfrm>
                <a:off x="1353" y="3244"/>
                <a:ext cx="1" cy="17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3" name="Line 85"/>
              <p:cNvSpPr>
                <a:spLocks noChangeShapeType="1"/>
              </p:cNvSpPr>
              <p:nvPr/>
            </p:nvSpPr>
            <p:spPr bwMode="auto">
              <a:xfrm>
                <a:off x="935" y="3420"/>
                <a:ext cx="40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214" name="Group 86"/>
            <p:cNvGrpSpPr>
              <a:grpSpLocks/>
            </p:cNvGrpSpPr>
            <p:nvPr/>
          </p:nvGrpSpPr>
          <p:grpSpPr bwMode="auto">
            <a:xfrm>
              <a:off x="480" y="1134"/>
              <a:ext cx="2207" cy="2825"/>
              <a:chOff x="480" y="1134"/>
              <a:chExt cx="2207" cy="2825"/>
            </a:xfrm>
          </p:grpSpPr>
          <p:grpSp>
            <p:nvGrpSpPr>
              <p:cNvPr id="48215" name="Group 87"/>
              <p:cNvGrpSpPr>
                <a:grpSpLocks/>
              </p:cNvGrpSpPr>
              <p:nvPr/>
            </p:nvGrpSpPr>
            <p:grpSpPr bwMode="auto">
              <a:xfrm>
                <a:off x="480" y="1134"/>
                <a:ext cx="1947" cy="2439"/>
                <a:chOff x="480" y="1134"/>
                <a:chExt cx="1947" cy="2439"/>
              </a:xfrm>
            </p:grpSpPr>
            <p:sp>
              <p:nvSpPr>
                <p:cNvPr id="48216" name="Line 88"/>
                <p:cNvSpPr>
                  <a:spLocks noChangeShapeType="1"/>
                </p:cNvSpPr>
                <p:nvPr/>
              </p:nvSpPr>
              <p:spPr bwMode="auto">
                <a:xfrm>
                  <a:off x="1292" y="1134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17" name="Line 89"/>
                <p:cNvSpPr>
                  <a:spLocks noChangeShapeType="1"/>
                </p:cNvSpPr>
                <p:nvPr/>
              </p:nvSpPr>
              <p:spPr bwMode="auto">
                <a:xfrm>
                  <a:off x="1454" y="1134"/>
                  <a:ext cx="1" cy="2119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18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977" y="1134"/>
                  <a:ext cx="327" cy="2119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19" name="Line 91"/>
                <p:cNvSpPr>
                  <a:spLocks noChangeShapeType="1"/>
                </p:cNvSpPr>
                <p:nvPr/>
              </p:nvSpPr>
              <p:spPr bwMode="auto">
                <a:xfrm>
                  <a:off x="480" y="3573"/>
                  <a:ext cx="1948" cy="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20" name="Line 92"/>
                <p:cNvSpPr>
                  <a:spLocks noChangeShapeType="1"/>
                </p:cNvSpPr>
                <p:nvPr/>
              </p:nvSpPr>
              <p:spPr bwMode="auto">
                <a:xfrm>
                  <a:off x="1454" y="3253"/>
                  <a:ext cx="974" cy="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21" name="Line 93"/>
                <p:cNvSpPr>
                  <a:spLocks noChangeShapeType="1"/>
                </p:cNvSpPr>
                <p:nvPr/>
              </p:nvSpPr>
              <p:spPr bwMode="auto">
                <a:xfrm>
                  <a:off x="480" y="3253"/>
                  <a:ext cx="487" cy="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22" name="Line 94"/>
                <p:cNvSpPr>
                  <a:spLocks noChangeShapeType="1"/>
                </p:cNvSpPr>
                <p:nvPr/>
              </p:nvSpPr>
              <p:spPr bwMode="auto">
                <a:xfrm>
                  <a:off x="480" y="3253"/>
                  <a:ext cx="1" cy="31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23" name="Line 95"/>
                <p:cNvSpPr>
                  <a:spLocks noChangeShapeType="1"/>
                </p:cNvSpPr>
                <p:nvPr/>
              </p:nvSpPr>
              <p:spPr bwMode="auto">
                <a:xfrm>
                  <a:off x="2427" y="3253"/>
                  <a:ext cx="1" cy="311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8224" name="Line 96"/>
              <p:cNvSpPr>
                <a:spLocks noChangeShapeType="1"/>
              </p:cNvSpPr>
              <p:nvPr/>
            </p:nvSpPr>
            <p:spPr bwMode="auto">
              <a:xfrm flipH="1">
                <a:off x="869" y="3307"/>
                <a:ext cx="1506" cy="1"/>
              </a:xfrm>
              <a:prstGeom prst="line">
                <a:avLst/>
              </a:prstGeom>
              <a:noFill/>
              <a:ln w="19080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25" name="Line 97"/>
              <p:cNvSpPr>
                <a:spLocks noChangeShapeType="1"/>
              </p:cNvSpPr>
              <p:nvPr/>
            </p:nvSpPr>
            <p:spPr bwMode="auto">
              <a:xfrm>
                <a:off x="1409" y="1192"/>
                <a:ext cx="1" cy="2269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26" name="Line 98"/>
              <p:cNvSpPr>
                <a:spLocks noChangeShapeType="1"/>
              </p:cNvSpPr>
              <p:nvPr/>
            </p:nvSpPr>
            <p:spPr bwMode="auto">
              <a:xfrm>
                <a:off x="931" y="3460"/>
                <a:ext cx="487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27" name="Oval 99"/>
              <p:cNvSpPr>
                <a:spLocks noChangeArrowheads="1"/>
              </p:cNvSpPr>
              <p:nvPr/>
            </p:nvSpPr>
            <p:spPr bwMode="auto">
              <a:xfrm>
                <a:off x="1151" y="3319"/>
                <a:ext cx="40" cy="36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8" name="Oval 100"/>
              <p:cNvSpPr>
                <a:spLocks noChangeArrowheads="1"/>
              </p:cNvSpPr>
              <p:nvPr/>
            </p:nvSpPr>
            <p:spPr bwMode="auto">
              <a:xfrm>
                <a:off x="1350" y="3319"/>
                <a:ext cx="40" cy="36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9" name="Oval 101"/>
              <p:cNvSpPr>
                <a:spLocks noChangeArrowheads="1"/>
              </p:cNvSpPr>
              <p:nvPr/>
            </p:nvSpPr>
            <p:spPr bwMode="auto">
              <a:xfrm>
                <a:off x="1619" y="3319"/>
                <a:ext cx="40" cy="36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0" name="Oval 102"/>
              <p:cNvSpPr>
                <a:spLocks noChangeArrowheads="1"/>
              </p:cNvSpPr>
              <p:nvPr/>
            </p:nvSpPr>
            <p:spPr bwMode="auto">
              <a:xfrm>
                <a:off x="1855" y="3319"/>
                <a:ext cx="40" cy="36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1" name="Oval 103"/>
              <p:cNvSpPr>
                <a:spLocks noChangeArrowheads="1"/>
              </p:cNvSpPr>
              <p:nvPr/>
            </p:nvSpPr>
            <p:spPr bwMode="auto">
              <a:xfrm>
                <a:off x="2071" y="3319"/>
                <a:ext cx="40" cy="36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2" name="Oval 104"/>
              <p:cNvSpPr>
                <a:spLocks noChangeArrowheads="1"/>
              </p:cNvSpPr>
              <p:nvPr/>
            </p:nvSpPr>
            <p:spPr bwMode="auto">
              <a:xfrm>
                <a:off x="2323" y="3319"/>
                <a:ext cx="40" cy="36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3" name="Line 105"/>
              <p:cNvSpPr>
                <a:spLocks noChangeShapeType="1"/>
              </p:cNvSpPr>
              <p:nvPr/>
            </p:nvSpPr>
            <p:spPr bwMode="auto">
              <a:xfrm>
                <a:off x="543" y="3520"/>
                <a:ext cx="1234" cy="1"/>
              </a:xfrm>
              <a:prstGeom prst="line">
                <a:avLst/>
              </a:prstGeom>
              <a:noFill/>
              <a:ln w="1908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34" name="Oval 106"/>
              <p:cNvSpPr>
                <a:spLocks noChangeArrowheads="1"/>
              </p:cNvSpPr>
              <p:nvPr/>
            </p:nvSpPr>
            <p:spPr bwMode="auto">
              <a:xfrm>
                <a:off x="547" y="3473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5" name="Oval 107"/>
              <p:cNvSpPr>
                <a:spLocks noChangeArrowheads="1"/>
              </p:cNvSpPr>
              <p:nvPr/>
            </p:nvSpPr>
            <p:spPr bwMode="auto">
              <a:xfrm>
                <a:off x="764" y="3473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6" name="Oval 108"/>
              <p:cNvSpPr>
                <a:spLocks noChangeArrowheads="1"/>
              </p:cNvSpPr>
              <p:nvPr/>
            </p:nvSpPr>
            <p:spPr bwMode="auto">
              <a:xfrm>
                <a:off x="1015" y="3473"/>
                <a:ext cx="41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7" name="Oval 109"/>
              <p:cNvSpPr>
                <a:spLocks noChangeArrowheads="1"/>
              </p:cNvSpPr>
              <p:nvPr/>
            </p:nvSpPr>
            <p:spPr bwMode="auto">
              <a:xfrm>
                <a:off x="1251" y="3473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8" name="Oval 110"/>
              <p:cNvSpPr>
                <a:spLocks noChangeArrowheads="1"/>
              </p:cNvSpPr>
              <p:nvPr/>
            </p:nvSpPr>
            <p:spPr bwMode="auto">
              <a:xfrm>
                <a:off x="1467" y="3473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9" name="Oval 111"/>
              <p:cNvSpPr>
                <a:spLocks noChangeArrowheads="1"/>
              </p:cNvSpPr>
              <p:nvPr/>
            </p:nvSpPr>
            <p:spPr bwMode="auto">
              <a:xfrm>
                <a:off x="1718" y="3473"/>
                <a:ext cx="41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0" name="Oval 112"/>
              <p:cNvSpPr>
                <a:spLocks noChangeArrowheads="1"/>
              </p:cNvSpPr>
              <p:nvPr/>
            </p:nvSpPr>
            <p:spPr bwMode="auto">
              <a:xfrm>
                <a:off x="958" y="3316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1" name="Line 113"/>
              <p:cNvSpPr>
                <a:spLocks noChangeShapeType="1"/>
              </p:cNvSpPr>
              <p:nvPr/>
            </p:nvSpPr>
            <p:spPr bwMode="auto">
              <a:xfrm flipV="1">
                <a:off x="545" y="3299"/>
                <a:ext cx="1" cy="228"/>
              </a:xfrm>
              <a:prstGeom prst="line">
                <a:avLst/>
              </a:prstGeom>
              <a:noFill/>
              <a:ln w="1908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42" name="Line 114"/>
              <p:cNvSpPr>
                <a:spLocks noChangeShapeType="1"/>
              </p:cNvSpPr>
              <p:nvPr/>
            </p:nvSpPr>
            <p:spPr bwMode="auto">
              <a:xfrm>
                <a:off x="1357" y="2524"/>
                <a:ext cx="51" cy="45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43" name="Oval 115"/>
              <p:cNvSpPr>
                <a:spLocks noChangeArrowheads="1"/>
              </p:cNvSpPr>
              <p:nvPr/>
            </p:nvSpPr>
            <p:spPr bwMode="auto">
              <a:xfrm>
                <a:off x="1370" y="1190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4" name="Oval 116"/>
              <p:cNvSpPr>
                <a:spLocks noChangeArrowheads="1"/>
              </p:cNvSpPr>
              <p:nvPr/>
            </p:nvSpPr>
            <p:spPr bwMode="auto">
              <a:xfrm>
                <a:off x="1370" y="1341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5" name="Oval 117"/>
              <p:cNvSpPr>
                <a:spLocks noChangeArrowheads="1"/>
              </p:cNvSpPr>
              <p:nvPr/>
            </p:nvSpPr>
            <p:spPr bwMode="auto">
              <a:xfrm>
                <a:off x="1370" y="1513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6" name="Oval 118"/>
              <p:cNvSpPr>
                <a:spLocks noChangeArrowheads="1"/>
              </p:cNvSpPr>
              <p:nvPr/>
            </p:nvSpPr>
            <p:spPr bwMode="auto">
              <a:xfrm>
                <a:off x="1370" y="1670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7" name="Oval 119"/>
              <p:cNvSpPr>
                <a:spLocks noChangeArrowheads="1"/>
              </p:cNvSpPr>
              <p:nvPr/>
            </p:nvSpPr>
            <p:spPr bwMode="auto">
              <a:xfrm>
                <a:off x="1370" y="1823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8" name="Oval 120"/>
              <p:cNvSpPr>
                <a:spLocks noChangeArrowheads="1"/>
              </p:cNvSpPr>
              <p:nvPr/>
            </p:nvSpPr>
            <p:spPr bwMode="auto">
              <a:xfrm>
                <a:off x="1370" y="1972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9" name="Oval 121"/>
              <p:cNvSpPr>
                <a:spLocks noChangeArrowheads="1"/>
              </p:cNvSpPr>
              <p:nvPr/>
            </p:nvSpPr>
            <p:spPr bwMode="auto">
              <a:xfrm>
                <a:off x="1370" y="2144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0" name="Oval 122"/>
              <p:cNvSpPr>
                <a:spLocks noChangeArrowheads="1"/>
              </p:cNvSpPr>
              <p:nvPr/>
            </p:nvSpPr>
            <p:spPr bwMode="auto">
              <a:xfrm>
                <a:off x="1367" y="2302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1" name="Oval 123"/>
              <p:cNvSpPr>
                <a:spLocks noChangeArrowheads="1"/>
              </p:cNvSpPr>
              <p:nvPr/>
            </p:nvSpPr>
            <p:spPr bwMode="auto">
              <a:xfrm>
                <a:off x="1367" y="2452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2" name="Oval 124"/>
              <p:cNvSpPr>
                <a:spLocks noChangeArrowheads="1"/>
              </p:cNvSpPr>
              <p:nvPr/>
            </p:nvSpPr>
            <p:spPr bwMode="auto">
              <a:xfrm>
                <a:off x="1367" y="2596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3" name="Oval 125"/>
              <p:cNvSpPr>
                <a:spLocks noChangeArrowheads="1"/>
              </p:cNvSpPr>
              <p:nvPr/>
            </p:nvSpPr>
            <p:spPr bwMode="auto">
              <a:xfrm>
                <a:off x="1367" y="2754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4" name="Oval 126"/>
              <p:cNvSpPr>
                <a:spLocks noChangeArrowheads="1"/>
              </p:cNvSpPr>
              <p:nvPr/>
            </p:nvSpPr>
            <p:spPr bwMode="auto">
              <a:xfrm>
                <a:off x="1367" y="2907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5" name="Oval 127"/>
              <p:cNvSpPr>
                <a:spLocks noChangeArrowheads="1"/>
              </p:cNvSpPr>
              <p:nvPr/>
            </p:nvSpPr>
            <p:spPr bwMode="auto">
              <a:xfrm>
                <a:off x="1367" y="3065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6" name="Oval 128"/>
              <p:cNvSpPr>
                <a:spLocks noChangeArrowheads="1"/>
              </p:cNvSpPr>
              <p:nvPr/>
            </p:nvSpPr>
            <p:spPr bwMode="auto">
              <a:xfrm>
                <a:off x="1367" y="3208"/>
                <a:ext cx="40" cy="35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7" name="Text Box 129"/>
              <p:cNvSpPr txBox="1">
                <a:spLocks noChangeArrowheads="1"/>
              </p:cNvSpPr>
              <p:nvPr/>
            </p:nvSpPr>
            <p:spPr bwMode="auto">
              <a:xfrm>
                <a:off x="1519" y="2943"/>
                <a:ext cx="1039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FF"/>
                    </a:solidFill>
                  </a:rPr>
                  <a:t>#16 @ 190</a:t>
                </a:r>
              </a:p>
            </p:txBody>
          </p:sp>
          <p:sp>
            <p:nvSpPr>
              <p:cNvPr id="48258" name="Text Box 130"/>
              <p:cNvSpPr txBox="1">
                <a:spLocks noChangeArrowheads="1"/>
              </p:cNvSpPr>
              <p:nvPr/>
            </p:nvSpPr>
            <p:spPr bwMode="auto">
              <a:xfrm>
                <a:off x="1389" y="1380"/>
                <a:ext cx="1039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#12 @ 180</a:t>
                </a:r>
              </a:p>
            </p:txBody>
          </p:sp>
          <p:sp>
            <p:nvSpPr>
              <p:cNvPr id="48259" name="Text Box 131"/>
              <p:cNvSpPr txBox="1">
                <a:spLocks noChangeArrowheads="1"/>
              </p:cNvSpPr>
              <p:nvPr/>
            </p:nvSpPr>
            <p:spPr bwMode="auto">
              <a:xfrm>
                <a:off x="1649" y="2736"/>
                <a:ext cx="1039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/>
                  <a:t>#12 @ 90</a:t>
                </a:r>
              </a:p>
            </p:txBody>
          </p:sp>
          <p:sp>
            <p:nvSpPr>
              <p:cNvPr id="48260" name="Line 132"/>
              <p:cNvSpPr>
                <a:spLocks noChangeShapeType="1"/>
              </p:cNvSpPr>
              <p:nvPr/>
            </p:nvSpPr>
            <p:spPr bwMode="auto">
              <a:xfrm flipH="1">
                <a:off x="1035" y="1202"/>
                <a:ext cx="297" cy="203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1" name="Line 133"/>
              <p:cNvSpPr>
                <a:spLocks noChangeShapeType="1"/>
              </p:cNvSpPr>
              <p:nvPr/>
            </p:nvSpPr>
            <p:spPr bwMode="auto">
              <a:xfrm>
                <a:off x="1031" y="3225"/>
                <a:ext cx="1" cy="1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2" name="Text Box 134"/>
              <p:cNvSpPr txBox="1">
                <a:spLocks noChangeArrowheads="1"/>
              </p:cNvSpPr>
              <p:nvPr/>
            </p:nvSpPr>
            <p:spPr bwMode="auto">
              <a:xfrm>
                <a:off x="1519" y="2058"/>
                <a:ext cx="1039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FF0000"/>
                    </a:solidFill>
                  </a:rPr>
                  <a:t>#10 @ 140</a:t>
                </a:r>
              </a:p>
            </p:txBody>
          </p:sp>
          <p:sp>
            <p:nvSpPr>
              <p:cNvPr id="48263" name="Line 135"/>
              <p:cNvSpPr>
                <a:spLocks noChangeShapeType="1"/>
              </p:cNvSpPr>
              <p:nvPr/>
            </p:nvSpPr>
            <p:spPr bwMode="auto">
              <a:xfrm flipH="1">
                <a:off x="1388" y="1586"/>
                <a:ext cx="39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4" name="Line 136"/>
              <p:cNvSpPr>
                <a:spLocks noChangeShapeType="1"/>
              </p:cNvSpPr>
              <p:nvPr/>
            </p:nvSpPr>
            <p:spPr bwMode="auto">
              <a:xfrm flipH="1">
                <a:off x="1388" y="2971"/>
                <a:ext cx="39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5" name="Line 137"/>
              <p:cNvSpPr>
                <a:spLocks noChangeShapeType="1"/>
              </p:cNvSpPr>
              <p:nvPr/>
            </p:nvSpPr>
            <p:spPr bwMode="auto">
              <a:xfrm flipH="1">
                <a:off x="1389" y="2321"/>
                <a:ext cx="521" cy="1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6" name="Line 138"/>
              <p:cNvSpPr>
                <a:spLocks noChangeShapeType="1"/>
              </p:cNvSpPr>
              <p:nvPr/>
            </p:nvSpPr>
            <p:spPr bwMode="auto">
              <a:xfrm>
                <a:off x="2168" y="3188"/>
                <a:ext cx="1" cy="113"/>
              </a:xfrm>
              <a:prstGeom prst="line">
                <a:avLst/>
              </a:prstGeom>
              <a:noFill/>
              <a:ln w="9360">
                <a:solidFill>
                  <a:srgbClr val="FF99CC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7" name="Line 139"/>
              <p:cNvSpPr>
                <a:spLocks noChangeShapeType="1"/>
              </p:cNvSpPr>
              <p:nvPr/>
            </p:nvSpPr>
            <p:spPr bwMode="auto">
              <a:xfrm flipV="1">
                <a:off x="610" y="3507"/>
                <a:ext cx="1" cy="228"/>
              </a:xfrm>
              <a:prstGeom prst="line">
                <a:avLst/>
              </a:prstGeom>
              <a:noFill/>
              <a:ln w="936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68" name="Oval 140"/>
              <p:cNvSpPr>
                <a:spLocks noChangeArrowheads="1"/>
              </p:cNvSpPr>
              <p:nvPr/>
            </p:nvSpPr>
            <p:spPr bwMode="auto">
              <a:xfrm>
                <a:off x="1057" y="3141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9" name="Oval 141"/>
              <p:cNvSpPr>
                <a:spLocks noChangeArrowheads="1"/>
              </p:cNvSpPr>
              <p:nvPr/>
            </p:nvSpPr>
            <p:spPr bwMode="auto">
              <a:xfrm>
                <a:off x="1086" y="2943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0" name="Oval 142"/>
              <p:cNvSpPr>
                <a:spLocks noChangeArrowheads="1"/>
              </p:cNvSpPr>
              <p:nvPr/>
            </p:nvSpPr>
            <p:spPr bwMode="auto">
              <a:xfrm>
                <a:off x="1122" y="2717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1" name="Oval 143"/>
              <p:cNvSpPr>
                <a:spLocks noChangeArrowheads="1"/>
              </p:cNvSpPr>
              <p:nvPr/>
            </p:nvSpPr>
            <p:spPr bwMode="auto">
              <a:xfrm>
                <a:off x="1154" y="2490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2" name="Oval 144"/>
              <p:cNvSpPr>
                <a:spLocks noChangeArrowheads="1"/>
              </p:cNvSpPr>
              <p:nvPr/>
            </p:nvSpPr>
            <p:spPr bwMode="auto">
              <a:xfrm>
                <a:off x="1186" y="2229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3" name="Oval 145"/>
              <p:cNvSpPr>
                <a:spLocks noChangeArrowheads="1"/>
              </p:cNvSpPr>
              <p:nvPr/>
            </p:nvSpPr>
            <p:spPr bwMode="auto">
              <a:xfrm>
                <a:off x="1219" y="2038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4" name="Oval 146"/>
              <p:cNvSpPr>
                <a:spLocks noChangeArrowheads="1"/>
              </p:cNvSpPr>
              <p:nvPr/>
            </p:nvSpPr>
            <p:spPr bwMode="auto">
              <a:xfrm>
                <a:off x="1259" y="1812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5" name="Oval 147"/>
              <p:cNvSpPr>
                <a:spLocks noChangeArrowheads="1"/>
              </p:cNvSpPr>
              <p:nvPr/>
            </p:nvSpPr>
            <p:spPr bwMode="auto">
              <a:xfrm>
                <a:off x="1292" y="1586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6" name="Oval 148"/>
              <p:cNvSpPr>
                <a:spLocks noChangeArrowheads="1"/>
              </p:cNvSpPr>
              <p:nvPr/>
            </p:nvSpPr>
            <p:spPr bwMode="auto">
              <a:xfrm>
                <a:off x="1313" y="1360"/>
                <a:ext cx="40" cy="35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7" name="Text Box 149"/>
              <p:cNvSpPr txBox="1">
                <a:spLocks noChangeArrowheads="1"/>
              </p:cNvSpPr>
              <p:nvPr/>
            </p:nvSpPr>
            <p:spPr bwMode="auto">
              <a:xfrm>
                <a:off x="610" y="3641"/>
                <a:ext cx="1039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r>
                  <a:rPr lang="en-GB" sz="1600">
                    <a:solidFill>
                      <a:srgbClr val="0000FF"/>
                    </a:solidFill>
                  </a:rPr>
                  <a:t>#10 @ 140</a:t>
                </a:r>
              </a:p>
            </p:txBody>
          </p:sp>
          <p:sp>
            <p:nvSpPr>
              <p:cNvPr id="48278" name="Line 150"/>
              <p:cNvSpPr>
                <a:spLocks noChangeShapeType="1"/>
              </p:cNvSpPr>
              <p:nvPr/>
            </p:nvSpPr>
            <p:spPr bwMode="auto">
              <a:xfrm flipH="1">
                <a:off x="1427" y="3543"/>
                <a:ext cx="262" cy="113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79" name="Oval 151"/>
              <p:cNvSpPr>
                <a:spLocks noChangeArrowheads="1"/>
              </p:cNvSpPr>
              <p:nvPr/>
            </p:nvSpPr>
            <p:spPr bwMode="auto">
              <a:xfrm>
                <a:off x="1679" y="3448"/>
                <a:ext cx="130" cy="113"/>
              </a:xfrm>
              <a:prstGeom prst="ellips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280" name="Text Box 152"/>
          <p:cNvSpPr txBox="1">
            <a:spLocks noChangeArrowheads="1"/>
          </p:cNvSpPr>
          <p:nvPr/>
        </p:nvSpPr>
        <p:spPr bwMode="auto">
          <a:xfrm>
            <a:off x="2286000" y="5791200"/>
            <a:ext cx="1828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>
                <a:cs typeface="Arial" charset="0"/>
              </a:rPr>
              <a:t>C/S OF WALL</a:t>
            </a:r>
          </a:p>
        </p:txBody>
      </p:sp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304800" y="990600"/>
            <a:ext cx="441960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sz="3200" dirty="0">
                <a:solidFill>
                  <a:schemeClr val="accent2"/>
                </a:solidFill>
              </a:rPr>
              <a:t>Drawing and detailing</a:t>
            </a:r>
          </a:p>
        </p:txBody>
      </p:sp>
    </p:spTree>
    <p:extLst>
      <p:ext uri="{BB962C8B-B14F-4D97-AF65-F5344CB8AC3E}">
        <p14:creationId xmlns:p14="http://schemas.microsoft.com/office/powerpoint/2010/main" val="238584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7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FA82176-F51B-428B-AD05-8A8DD3B7C359}" type="slidenum">
              <a:rPr lang="en-GB"/>
              <a:pPr/>
              <a:t>37</a:t>
            </a:fld>
            <a:endParaRPr lang="en-GB"/>
          </a:p>
        </p:txBody>
      </p:sp>
      <p:grpSp>
        <p:nvGrpSpPr>
          <p:cNvPr id="49153" name="Group 1"/>
          <p:cNvGrpSpPr>
            <a:grpSpLocks/>
          </p:cNvGrpSpPr>
          <p:nvPr/>
        </p:nvGrpSpPr>
        <p:grpSpPr bwMode="auto">
          <a:xfrm>
            <a:off x="3200400" y="3048000"/>
            <a:ext cx="3351213" cy="3122613"/>
            <a:chOff x="2016" y="1920"/>
            <a:chExt cx="2111" cy="1967"/>
          </a:xfrm>
        </p:grpSpPr>
        <p:sp>
          <p:nvSpPr>
            <p:cNvPr id="49154" name="Rectangle 2"/>
            <p:cNvSpPr>
              <a:spLocks noChangeArrowheads="1"/>
            </p:cNvSpPr>
            <p:nvPr/>
          </p:nvSpPr>
          <p:spPr bwMode="auto">
            <a:xfrm>
              <a:off x="2016" y="1926"/>
              <a:ext cx="2112" cy="1962"/>
            </a:xfrm>
            <a:prstGeom prst="rect">
              <a:avLst/>
            </a:prstGeom>
            <a:solidFill>
              <a:srgbClr val="FFFFFF"/>
            </a:solidFill>
            <a:ln w="936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5" name="Line 3"/>
            <p:cNvSpPr>
              <a:spLocks noChangeShapeType="1"/>
            </p:cNvSpPr>
            <p:nvPr/>
          </p:nvSpPr>
          <p:spPr bwMode="auto">
            <a:xfrm>
              <a:off x="2063" y="2071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2086" y="2216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2086" y="2362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2086" y="2507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2086" y="2652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2086" y="2798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2086" y="2943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2086" y="3088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2086" y="3234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2086" y="3379"/>
              <a:ext cx="1337" cy="1"/>
            </a:xfrm>
            <a:prstGeom prst="line">
              <a:avLst/>
            </a:prstGeom>
            <a:noFill/>
            <a:ln w="126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2544" y="1926"/>
              <a:ext cx="1" cy="167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H="1">
              <a:off x="2461" y="2427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 flipH="1">
              <a:off x="2461" y="2573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 flipH="1">
              <a:off x="2461" y="2718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 flipH="1">
              <a:off x="2461" y="2863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flipH="1">
              <a:off x="2461" y="3009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 flipH="1">
              <a:off x="2461" y="3154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H="1">
              <a:off x="2461" y="3299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 flipH="1">
              <a:off x="2461" y="3445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H="1">
              <a:off x="2461" y="3590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 flipH="1">
              <a:off x="2461" y="3735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2110" y="1926"/>
              <a:ext cx="1" cy="1453"/>
            </a:xfrm>
            <a:prstGeom prst="line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>
              <a:off x="2345" y="1926"/>
              <a:ext cx="1" cy="1453"/>
            </a:xfrm>
            <a:prstGeom prst="line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2625" y="1926"/>
              <a:ext cx="1" cy="1453"/>
            </a:xfrm>
            <a:prstGeom prst="line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872" y="1926"/>
              <a:ext cx="1" cy="1453"/>
            </a:xfrm>
            <a:prstGeom prst="line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3106" y="1926"/>
              <a:ext cx="1" cy="1453"/>
            </a:xfrm>
            <a:prstGeom prst="line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3389" y="1926"/>
              <a:ext cx="1" cy="1453"/>
            </a:xfrm>
            <a:prstGeom prst="line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3553" y="234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3788" y="234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>
              <a:off x="4033" y="234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33"/>
            <p:cNvSpPr>
              <a:spLocks noChangeShapeType="1"/>
            </p:cNvSpPr>
            <p:nvPr/>
          </p:nvSpPr>
          <p:spPr bwMode="auto">
            <a:xfrm flipH="1">
              <a:off x="2472" y="3868"/>
              <a:ext cx="1586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Line 34"/>
            <p:cNvSpPr>
              <a:spLocks noChangeShapeType="1"/>
            </p:cNvSpPr>
            <p:nvPr/>
          </p:nvSpPr>
          <p:spPr bwMode="auto">
            <a:xfrm>
              <a:off x="3059" y="1920"/>
              <a:ext cx="1" cy="167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Line 35"/>
            <p:cNvSpPr>
              <a:spLocks noChangeShapeType="1"/>
            </p:cNvSpPr>
            <p:nvPr/>
          </p:nvSpPr>
          <p:spPr bwMode="auto">
            <a:xfrm>
              <a:off x="2837" y="235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36"/>
            <p:cNvSpPr>
              <a:spLocks noChangeShapeType="1"/>
            </p:cNvSpPr>
            <p:nvPr/>
          </p:nvSpPr>
          <p:spPr bwMode="auto">
            <a:xfrm>
              <a:off x="3072" y="235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37"/>
            <p:cNvSpPr>
              <a:spLocks noChangeShapeType="1"/>
            </p:cNvSpPr>
            <p:nvPr/>
          </p:nvSpPr>
          <p:spPr bwMode="auto">
            <a:xfrm>
              <a:off x="3317" y="235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38"/>
            <p:cNvSpPr>
              <a:spLocks noChangeShapeType="1"/>
            </p:cNvSpPr>
            <p:nvPr/>
          </p:nvSpPr>
          <p:spPr bwMode="auto">
            <a:xfrm>
              <a:off x="2602" y="2355"/>
              <a:ext cx="1" cy="1533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304800" y="4191000"/>
            <a:ext cx="2743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/>
              <a:t>PLAN OF BASE SLAB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304800" y="2209800"/>
            <a:ext cx="2667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/>
              <a:t>BASE SLAB DETAILS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5486400" y="3106738"/>
            <a:ext cx="13716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/>
              <a:t>BOTTOM </a:t>
            </a:r>
          </a:p>
          <a:p>
            <a:pPr>
              <a:spcBef>
                <a:spcPts val="1125"/>
              </a:spcBef>
            </a:pPr>
            <a:r>
              <a:rPr lang="en-GB"/>
              <a:t>STEEL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3200400" y="5486400"/>
            <a:ext cx="10287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/>
              <a:t>TOP </a:t>
            </a:r>
          </a:p>
          <a:p>
            <a:pPr>
              <a:spcBef>
                <a:spcPts val="1125"/>
              </a:spcBef>
            </a:pPr>
            <a:r>
              <a:rPr lang="en-GB"/>
              <a:t>STEEL</a:t>
            </a:r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 flipH="1">
            <a:off x="5256213" y="3581400"/>
            <a:ext cx="106997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>
            <a:off x="3733800" y="5943600"/>
            <a:ext cx="1371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97" name="Group 45"/>
          <p:cNvGrpSpPr>
            <a:grpSpLocks/>
          </p:cNvGrpSpPr>
          <p:nvPr/>
        </p:nvGrpSpPr>
        <p:grpSpPr bwMode="auto">
          <a:xfrm>
            <a:off x="3200400" y="1295400"/>
            <a:ext cx="3351213" cy="1522413"/>
            <a:chOff x="2016" y="816"/>
            <a:chExt cx="2111" cy="959"/>
          </a:xfrm>
        </p:grpSpPr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2016" y="1774"/>
              <a:ext cx="2112" cy="2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Line 47"/>
            <p:cNvSpPr>
              <a:spLocks noChangeShapeType="1"/>
            </p:cNvSpPr>
            <p:nvPr/>
          </p:nvSpPr>
          <p:spPr bwMode="auto">
            <a:xfrm>
              <a:off x="3072" y="1318"/>
              <a:ext cx="1056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Line 48"/>
            <p:cNvSpPr>
              <a:spLocks noChangeShapeType="1"/>
            </p:cNvSpPr>
            <p:nvPr/>
          </p:nvSpPr>
          <p:spPr bwMode="auto">
            <a:xfrm>
              <a:off x="2016" y="1318"/>
              <a:ext cx="527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Line 49"/>
            <p:cNvSpPr>
              <a:spLocks noChangeShapeType="1"/>
            </p:cNvSpPr>
            <p:nvPr/>
          </p:nvSpPr>
          <p:spPr bwMode="auto">
            <a:xfrm>
              <a:off x="2016" y="1318"/>
              <a:ext cx="1" cy="44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2" name="Line 50"/>
            <p:cNvSpPr>
              <a:spLocks noChangeShapeType="1"/>
            </p:cNvSpPr>
            <p:nvPr/>
          </p:nvSpPr>
          <p:spPr bwMode="auto">
            <a:xfrm>
              <a:off x="4126" y="1318"/>
              <a:ext cx="2" cy="44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3" name="Line 51"/>
            <p:cNvSpPr>
              <a:spLocks noChangeShapeType="1"/>
            </p:cNvSpPr>
            <p:nvPr/>
          </p:nvSpPr>
          <p:spPr bwMode="auto">
            <a:xfrm flipH="1">
              <a:off x="2484" y="1394"/>
              <a:ext cx="1585" cy="1"/>
            </a:xfrm>
            <a:prstGeom prst="line">
              <a:avLst/>
            </a:prstGeom>
            <a:noFill/>
            <a:ln w="1908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4" name="Line 52"/>
            <p:cNvSpPr>
              <a:spLocks noChangeShapeType="1"/>
            </p:cNvSpPr>
            <p:nvPr/>
          </p:nvSpPr>
          <p:spPr bwMode="auto">
            <a:xfrm>
              <a:off x="3012" y="884"/>
              <a:ext cx="11" cy="73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Line 53"/>
            <p:cNvSpPr>
              <a:spLocks noChangeShapeType="1"/>
            </p:cNvSpPr>
            <p:nvPr/>
          </p:nvSpPr>
          <p:spPr bwMode="auto">
            <a:xfrm>
              <a:off x="2505" y="1614"/>
              <a:ext cx="527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auto">
            <a:xfrm>
              <a:off x="2743" y="1413"/>
              <a:ext cx="44" cy="5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auto">
            <a:xfrm>
              <a:off x="2958" y="1413"/>
              <a:ext cx="45" cy="5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auto">
            <a:xfrm>
              <a:off x="3251" y="1413"/>
              <a:ext cx="43" cy="5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auto">
            <a:xfrm>
              <a:off x="3506" y="1413"/>
              <a:ext cx="43" cy="5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auto">
            <a:xfrm>
              <a:off x="3741" y="1413"/>
              <a:ext cx="43" cy="5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auto">
            <a:xfrm>
              <a:off x="4013" y="1413"/>
              <a:ext cx="44" cy="5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2" name="Line 60"/>
            <p:cNvSpPr>
              <a:spLocks noChangeShapeType="1"/>
            </p:cNvSpPr>
            <p:nvPr/>
          </p:nvSpPr>
          <p:spPr bwMode="auto">
            <a:xfrm>
              <a:off x="2084" y="1698"/>
              <a:ext cx="1337" cy="1"/>
            </a:xfrm>
            <a:prstGeom prst="line">
              <a:avLst/>
            </a:prstGeom>
            <a:noFill/>
            <a:ln w="1908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auto">
            <a:xfrm>
              <a:off x="2089" y="1632"/>
              <a:ext cx="43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auto">
            <a:xfrm>
              <a:off x="2323" y="1632"/>
              <a:ext cx="43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auto">
            <a:xfrm>
              <a:off x="2595" y="1632"/>
              <a:ext cx="45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6" name="Oval 64"/>
            <p:cNvSpPr>
              <a:spLocks noChangeArrowheads="1"/>
            </p:cNvSpPr>
            <p:nvPr/>
          </p:nvSpPr>
          <p:spPr bwMode="auto">
            <a:xfrm>
              <a:off x="2851" y="1632"/>
              <a:ext cx="44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7" name="Oval 65"/>
            <p:cNvSpPr>
              <a:spLocks noChangeArrowheads="1"/>
            </p:cNvSpPr>
            <p:nvPr/>
          </p:nvSpPr>
          <p:spPr bwMode="auto">
            <a:xfrm>
              <a:off x="3086" y="1632"/>
              <a:ext cx="44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8" name="Oval 66"/>
            <p:cNvSpPr>
              <a:spLocks noChangeArrowheads="1"/>
            </p:cNvSpPr>
            <p:nvPr/>
          </p:nvSpPr>
          <p:spPr bwMode="auto">
            <a:xfrm>
              <a:off x="3358" y="1632"/>
              <a:ext cx="44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9" name="Oval 67"/>
            <p:cNvSpPr>
              <a:spLocks noChangeArrowheads="1"/>
            </p:cNvSpPr>
            <p:nvPr/>
          </p:nvSpPr>
          <p:spPr bwMode="auto">
            <a:xfrm>
              <a:off x="2534" y="1408"/>
              <a:ext cx="43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0" name="Line 68"/>
            <p:cNvSpPr>
              <a:spLocks noChangeShapeType="1"/>
            </p:cNvSpPr>
            <p:nvPr/>
          </p:nvSpPr>
          <p:spPr bwMode="auto">
            <a:xfrm flipV="1">
              <a:off x="2086" y="1384"/>
              <a:ext cx="1" cy="325"/>
            </a:xfrm>
            <a:prstGeom prst="line">
              <a:avLst/>
            </a:prstGeom>
            <a:noFill/>
            <a:ln w="1908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Oval 69"/>
            <p:cNvSpPr>
              <a:spLocks noChangeArrowheads="1"/>
            </p:cNvSpPr>
            <p:nvPr/>
          </p:nvSpPr>
          <p:spPr bwMode="auto">
            <a:xfrm>
              <a:off x="2978" y="825"/>
              <a:ext cx="44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2" name="Oval 70"/>
            <p:cNvSpPr>
              <a:spLocks noChangeArrowheads="1"/>
            </p:cNvSpPr>
            <p:nvPr/>
          </p:nvSpPr>
          <p:spPr bwMode="auto">
            <a:xfrm>
              <a:off x="2978" y="1049"/>
              <a:ext cx="44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3" name="Oval 71"/>
            <p:cNvSpPr>
              <a:spLocks noChangeArrowheads="1"/>
            </p:cNvSpPr>
            <p:nvPr/>
          </p:nvSpPr>
          <p:spPr bwMode="auto">
            <a:xfrm>
              <a:off x="2978" y="1254"/>
              <a:ext cx="44" cy="50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4" name="Line 72"/>
            <p:cNvSpPr>
              <a:spLocks noChangeShapeType="1"/>
            </p:cNvSpPr>
            <p:nvPr/>
          </p:nvSpPr>
          <p:spPr bwMode="auto">
            <a:xfrm flipV="1">
              <a:off x="2543" y="828"/>
              <a:ext cx="141" cy="487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Line 73"/>
            <p:cNvSpPr>
              <a:spLocks noChangeShapeType="1"/>
            </p:cNvSpPr>
            <p:nvPr/>
          </p:nvSpPr>
          <p:spPr bwMode="auto">
            <a:xfrm flipV="1">
              <a:off x="3083" y="828"/>
              <a:ext cx="1" cy="48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Line 74"/>
            <p:cNvSpPr>
              <a:spLocks noChangeShapeType="1"/>
            </p:cNvSpPr>
            <p:nvPr/>
          </p:nvSpPr>
          <p:spPr bwMode="auto">
            <a:xfrm>
              <a:off x="2590" y="816"/>
              <a:ext cx="563" cy="1"/>
            </a:xfrm>
            <a:prstGeom prst="line">
              <a:avLst/>
            </a:prstGeom>
            <a:noFill/>
            <a:ln w="1908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76200" y="914400"/>
            <a:ext cx="441960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Drawing and detailing</a:t>
            </a:r>
          </a:p>
        </p:txBody>
      </p:sp>
    </p:spTree>
    <p:extLst>
      <p:ext uri="{BB962C8B-B14F-4D97-AF65-F5344CB8AC3E}">
        <p14:creationId xmlns:p14="http://schemas.microsoft.com/office/powerpoint/2010/main" val="472958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5862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Classification of Retaining walls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828800"/>
            <a:ext cx="6477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Gravity wall-Masonry or Plain concrete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Cantilever retaining wall-RCC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	(Inverted T and L)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Counterfort retaining wall-RCC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Buttress wall-RCC</a:t>
            </a:r>
          </a:p>
        </p:txBody>
      </p:sp>
    </p:spTree>
    <p:extLst>
      <p:ext uri="{BB962C8B-B14F-4D97-AF65-F5344CB8AC3E}">
        <p14:creationId xmlns:p14="http://schemas.microsoft.com/office/powerpoint/2010/main" val="27580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 170"/>
          <p:cNvGrpSpPr>
            <a:grpSpLocks/>
          </p:cNvGrpSpPr>
          <p:nvPr/>
        </p:nvGrpSpPr>
        <p:grpSpPr bwMode="auto">
          <a:xfrm>
            <a:off x="381000" y="1767636"/>
            <a:ext cx="8001000" cy="4480764"/>
            <a:chOff x="336" y="864"/>
            <a:chExt cx="4224" cy="3168"/>
          </a:xfrm>
        </p:grpSpPr>
        <p:sp>
          <p:nvSpPr>
            <p:cNvPr id="172" name="AutoShape 2"/>
            <p:cNvSpPr>
              <a:spLocks noChangeArrowheads="1"/>
            </p:cNvSpPr>
            <p:nvPr/>
          </p:nvSpPr>
          <p:spPr bwMode="auto">
            <a:xfrm>
              <a:off x="336" y="864"/>
              <a:ext cx="4224" cy="3168"/>
            </a:xfrm>
            <a:prstGeom prst="roundRect">
              <a:avLst>
                <a:gd name="adj" fmla="val 2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Line 3"/>
            <p:cNvSpPr>
              <a:spLocks noChangeShapeType="1"/>
            </p:cNvSpPr>
            <p:nvPr/>
          </p:nvSpPr>
          <p:spPr bwMode="auto">
            <a:xfrm flipH="1">
              <a:off x="339" y="2667"/>
              <a:ext cx="71" cy="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Line 4"/>
            <p:cNvSpPr>
              <a:spLocks noChangeShapeType="1"/>
            </p:cNvSpPr>
            <p:nvPr/>
          </p:nvSpPr>
          <p:spPr bwMode="auto">
            <a:xfrm>
              <a:off x="336" y="2664"/>
              <a:ext cx="35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75" name="Group 174"/>
            <p:cNvGrpSpPr>
              <a:grpSpLocks/>
            </p:cNvGrpSpPr>
            <p:nvPr/>
          </p:nvGrpSpPr>
          <p:grpSpPr bwMode="auto">
            <a:xfrm>
              <a:off x="382" y="1007"/>
              <a:ext cx="4000" cy="2952"/>
              <a:chOff x="382" y="1007"/>
              <a:chExt cx="4000" cy="2952"/>
            </a:xfrm>
          </p:grpSpPr>
          <p:grpSp>
            <p:nvGrpSpPr>
              <p:cNvPr id="176" name="Group 175"/>
              <p:cNvGrpSpPr>
                <a:grpSpLocks/>
              </p:cNvGrpSpPr>
              <p:nvPr/>
            </p:nvGrpSpPr>
            <p:grpSpPr bwMode="auto">
              <a:xfrm>
                <a:off x="478" y="2094"/>
                <a:ext cx="767" cy="1649"/>
                <a:chOff x="478" y="2094"/>
                <a:chExt cx="767" cy="1649"/>
              </a:xfrm>
            </p:grpSpPr>
            <p:grpSp>
              <p:nvGrpSpPr>
                <p:cNvPr id="320" name="Group 319"/>
                <p:cNvGrpSpPr>
                  <a:grpSpLocks/>
                </p:cNvGrpSpPr>
                <p:nvPr/>
              </p:nvGrpSpPr>
              <p:grpSpPr bwMode="auto">
                <a:xfrm>
                  <a:off x="478" y="2094"/>
                  <a:ext cx="767" cy="792"/>
                  <a:chOff x="478" y="2094"/>
                  <a:chExt cx="767" cy="792"/>
                </a:xfrm>
              </p:grpSpPr>
              <p:sp>
                <p:nvSpPr>
                  <p:cNvPr id="33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797" y="2094"/>
                    <a:ext cx="89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861" y="2094"/>
                    <a:ext cx="1" cy="688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3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2" y="2094"/>
                    <a:ext cx="130" cy="688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78" y="2885"/>
                    <a:ext cx="766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861" y="2781"/>
                    <a:ext cx="383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78" y="2781"/>
                    <a:ext cx="192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78" y="2781"/>
                    <a:ext cx="1" cy="10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244" y="2781"/>
                    <a:ext cx="1" cy="10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9" name="Line 1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90" y="2095"/>
                    <a:ext cx="346" cy="684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321" name="Group 320"/>
                <p:cNvGrpSpPr>
                  <a:grpSpLocks/>
                </p:cNvGrpSpPr>
                <p:nvPr/>
              </p:nvGrpSpPr>
              <p:grpSpPr bwMode="auto">
                <a:xfrm>
                  <a:off x="478" y="3009"/>
                  <a:ext cx="766" cy="734"/>
                  <a:chOff x="478" y="3009"/>
                  <a:chExt cx="766" cy="734"/>
                </a:xfrm>
              </p:grpSpPr>
              <p:sp>
                <p:nvSpPr>
                  <p:cNvPr id="322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478" y="3009"/>
                    <a:ext cx="766" cy="734"/>
                  </a:xfrm>
                  <a:prstGeom prst="rect">
                    <a:avLst/>
                  </a:prstGeom>
                  <a:solidFill>
                    <a:srgbClr val="C0C0C0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3009"/>
                    <a:ext cx="1" cy="734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859" y="3009"/>
                    <a:ext cx="1" cy="137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58" y="3147"/>
                    <a:ext cx="386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858" y="3238"/>
                    <a:ext cx="386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858" y="3559"/>
                    <a:ext cx="386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858" y="3651"/>
                    <a:ext cx="386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59" y="3239"/>
                    <a:ext cx="1" cy="32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859" y="3651"/>
                    <a:ext cx="1" cy="92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sp>
            <p:nvSpPr>
              <p:cNvPr id="177" name="Line 27"/>
              <p:cNvSpPr>
                <a:spLocks noChangeShapeType="1"/>
              </p:cNvSpPr>
              <p:nvPr/>
            </p:nvSpPr>
            <p:spPr bwMode="auto">
              <a:xfrm>
                <a:off x="833" y="2091"/>
                <a:ext cx="53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8" name="Line 28"/>
              <p:cNvSpPr>
                <a:spLocks noChangeShapeType="1"/>
              </p:cNvSpPr>
              <p:nvPr/>
            </p:nvSpPr>
            <p:spPr bwMode="auto">
              <a:xfrm>
                <a:off x="1277" y="2114"/>
                <a:ext cx="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9" name="Line 29"/>
              <p:cNvSpPr>
                <a:spLocks noChangeShapeType="1"/>
              </p:cNvSpPr>
              <p:nvPr/>
            </p:nvSpPr>
            <p:spPr bwMode="auto">
              <a:xfrm flipH="1">
                <a:off x="1187" y="2091"/>
                <a:ext cx="71" cy="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0" name="Line 30"/>
              <p:cNvSpPr>
                <a:spLocks noChangeShapeType="1"/>
              </p:cNvSpPr>
              <p:nvPr/>
            </p:nvSpPr>
            <p:spPr bwMode="auto">
              <a:xfrm flipH="1">
                <a:off x="1276" y="2091"/>
                <a:ext cx="71" cy="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1" name="Line 31"/>
              <p:cNvSpPr>
                <a:spLocks noChangeShapeType="1"/>
              </p:cNvSpPr>
              <p:nvPr/>
            </p:nvSpPr>
            <p:spPr bwMode="auto">
              <a:xfrm flipH="1">
                <a:off x="1230" y="2091"/>
                <a:ext cx="71" cy="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2" name="Line 32"/>
              <p:cNvSpPr>
                <a:spLocks noChangeShapeType="1"/>
              </p:cNvSpPr>
              <p:nvPr/>
            </p:nvSpPr>
            <p:spPr bwMode="auto">
              <a:xfrm flipH="1" flipV="1">
                <a:off x="1252" y="2090"/>
                <a:ext cx="71" cy="5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3" name="Line 33"/>
              <p:cNvSpPr>
                <a:spLocks noChangeShapeType="1"/>
              </p:cNvSpPr>
              <p:nvPr/>
            </p:nvSpPr>
            <p:spPr bwMode="auto">
              <a:xfrm flipH="1" flipV="1">
                <a:off x="1294" y="2090"/>
                <a:ext cx="73" cy="5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4" name="Line 34"/>
              <p:cNvSpPr>
                <a:spLocks noChangeShapeType="1"/>
              </p:cNvSpPr>
              <p:nvPr/>
            </p:nvSpPr>
            <p:spPr bwMode="auto">
              <a:xfrm flipH="1">
                <a:off x="427" y="2690"/>
                <a:ext cx="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5" name="Line 35"/>
              <p:cNvSpPr>
                <a:spLocks noChangeShapeType="1"/>
              </p:cNvSpPr>
              <p:nvPr/>
            </p:nvSpPr>
            <p:spPr bwMode="auto">
              <a:xfrm flipH="1">
                <a:off x="427" y="2667"/>
                <a:ext cx="71" cy="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6" name="Line 36"/>
              <p:cNvSpPr>
                <a:spLocks noChangeShapeType="1"/>
              </p:cNvSpPr>
              <p:nvPr/>
            </p:nvSpPr>
            <p:spPr bwMode="auto">
              <a:xfrm flipH="1">
                <a:off x="382" y="2667"/>
                <a:ext cx="71" cy="5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7" name="Line 37"/>
              <p:cNvSpPr>
                <a:spLocks noChangeShapeType="1"/>
              </p:cNvSpPr>
              <p:nvPr/>
            </p:nvSpPr>
            <p:spPr bwMode="auto">
              <a:xfrm flipH="1" flipV="1">
                <a:off x="404" y="2666"/>
                <a:ext cx="71" cy="5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8" name="Line 38"/>
              <p:cNvSpPr>
                <a:spLocks noChangeShapeType="1"/>
              </p:cNvSpPr>
              <p:nvPr/>
            </p:nvSpPr>
            <p:spPr bwMode="auto">
              <a:xfrm flipH="1" flipV="1">
                <a:off x="447" y="2666"/>
                <a:ext cx="71" cy="5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9" name="Text Box 39"/>
              <p:cNvSpPr txBox="1">
                <a:spLocks noChangeArrowheads="1"/>
              </p:cNvSpPr>
              <p:nvPr/>
            </p:nvSpPr>
            <p:spPr bwMode="auto">
              <a:xfrm>
                <a:off x="1099" y="2448"/>
                <a:ext cx="71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Counterfort</a:t>
                </a:r>
              </a:p>
            </p:txBody>
          </p:sp>
          <p:sp>
            <p:nvSpPr>
              <p:cNvPr id="190" name="Line 40"/>
              <p:cNvSpPr>
                <a:spLocks noChangeShapeType="1"/>
              </p:cNvSpPr>
              <p:nvPr/>
            </p:nvSpPr>
            <p:spPr bwMode="auto">
              <a:xfrm>
                <a:off x="551" y="1008"/>
                <a:ext cx="48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1" name="Line 41"/>
              <p:cNvSpPr>
                <a:spLocks noChangeShapeType="1"/>
              </p:cNvSpPr>
              <p:nvPr/>
            </p:nvSpPr>
            <p:spPr bwMode="auto">
              <a:xfrm>
                <a:off x="551" y="1008"/>
                <a:ext cx="1" cy="59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2" name="Line 42"/>
              <p:cNvSpPr>
                <a:spLocks noChangeShapeType="1"/>
              </p:cNvSpPr>
              <p:nvPr/>
            </p:nvSpPr>
            <p:spPr bwMode="auto">
              <a:xfrm>
                <a:off x="794" y="1008"/>
                <a:ext cx="243" cy="59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3" name="Line 43"/>
              <p:cNvSpPr>
                <a:spLocks noChangeShapeType="1"/>
              </p:cNvSpPr>
              <p:nvPr/>
            </p:nvSpPr>
            <p:spPr bwMode="auto">
              <a:xfrm>
                <a:off x="390" y="1601"/>
                <a:ext cx="80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4" name="Line 44"/>
              <p:cNvSpPr>
                <a:spLocks noChangeShapeType="1"/>
              </p:cNvSpPr>
              <p:nvPr/>
            </p:nvSpPr>
            <p:spPr bwMode="auto">
              <a:xfrm>
                <a:off x="390" y="1601"/>
                <a:ext cx="1" cy="5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5" name="Line 45"/>
              <p:cNvSpPr>
                <a:spLocks noChangeShapeType="1"/>
              </p:cNvSpPr>
              <p:nvPr/>
            </p:nvSpPr>
            <p:spPr bwMode="auto">
              <a:xfrm>
                <a:off x="1199" y="1601"/>
                <a:ext cx="1" cy="5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6" name="Line 46"/>
              <p:cNvSpPr>
                <a:spLocks noChangeShapeType="1"/>
              </p:cNvSpPr>
              <p:nvPr/>
            </p:nvSpPr>
            <p:spPr bwMode="auto">
              <a:xfrm>
                <a:off x="390" y="1655"/>
                <a:ext cx="80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7" name="Line 47"/>
              <p:cNvSpPr>
                <a:spLocks noChangeShapeType="1"/>
              </p:cNvSpPr>
              <p:nvPr/>
            </p:nvSpPr>
            <p:spPr bwMode="auto">
              <a:xfrm flipH="1">
                <a:off x="955" y="1025"/>
                <a:ext cx="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8" name="Line 48"/>
              <p:cNvSpPr>
                <a:spLocks noChangeShapeType="1"/>
              </p:cNvSpPr>
              <p:nvPr/>
            </p:nvSpPr>
            <p:spPr bwMode="auto">
              <a:xfrm flipH="1">
                <a:off x="874" y="1008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9" name="Line 49"/>
              <p:cNvSpPr>
                <a:spLocks noChangeShapeType="1"/>
              </p:cNvSpPr>
              <p:nvPr/>
            </p:nvSpPr>
            <p:spPr bwMode="auto">
              <a:xfrm flipH="1">
                <a:off x="955" y="1008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0" name="Line 50"/>
              <p:cNvSpPr>
                <a:spLocks noChangeShapeType="1"/>
              </p:cNvSpPr>
              <p:nvPr/>
            </p:nvSpPr>
            <p:spPr bwMode="auto">
              <a:xfrm flipH="1">
                <a:off x="914" y="1008"/>
                <a:ext cx="65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1" name="Line 51"/>
              <p:cNvSpPr>
                <a:spLocks noChangeShapeType="1"/>
              </p:cNvSpPr>
              <p:nvPr/>
            </p:nvSpPr>
            <p:spPr bwMode="auto">
              <a:xfrm flipH="1" flipV="1">
                <a:off x="934" y="1007"/>
                <a:ext cx="65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2" name="Line 52"/>
              <p:cNvSpPr>
                <a:spLocks noChangeShapeType="1"/>
              </p:cNvSpPr>
              <p:nvPr/>
            </p:nvSpPr>
            <p:spPr bwMode="auto">
              <a:xfrm flipH="1" flipV="1">
                <a:off x="974" y="1007"/>
                <a:ext cx="65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3" name="AutoShape 53"/>
              <p:cNvSpPr>
                <a:spLocks noChangeArrowheads="1"/>
              </p:cNvSpPr>
              <p:nvPr/>
            </p:nvSpPr>
            <p:spPr bwMode="auto">
              <a:xfrm>
                <a:off x="633" y="1062"/>
                <a:ext cx="20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4" name="AutoShape 54"/>
              <p:cNvSpPr>
                <a:spLocks noChangeArrowheads="1"/>
              </p:cNvSpPr>
              <p:nvPr/>
            </p:nvSpPr>
            <p:spPr bwMode="auto">
              <a:xfrm>
                <a:off x="794" y="1115"/>
                <a:ext cx="21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5" name="AutoShape 55"/>
              <p:cNvSpPr>
                <a:spLocks noChangeArrowheads="1"/>
              </p:cNvSpPr>
              <p:nvPr/>
            </p:nvSpPr>
            <p:spPr bwMode="auto">
              <a:xfrm>
                <a:off x="633" y="1169"/>
                <a:ext cx="20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6" name="AutoShape 56"/>
              <p:cNvSpPr>
                <a:spLocks noChangeArrowheads="1"/>
              </p:cNvSpPr>
              <p:nvPr/>
            </p:nvSpPr>
            <p:spPr bwMode="auto">
              <a:xfrm>
                <a:off x="713" y="1062"/>
                <a:ext cx="21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7" name="AutoShape 57"/>
              <p:cNvSpPr>
                <a:spLocks noChangeArrowheads="1"/>
              </p:cNvSpPr>
              <p:nvPr/>
            </p:nvSpPr>
            <p:spPr bwMode="auto">
              <a:xfrm>
                <a:off x="848" y="1205"/>
                <a:ext cx="20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8" name="AutoShape 58"/>
              <p:cNvSpPr>
                <a:spLocks noChangeArrowheads="1"/>
              </p:cNvSpPr>
              <p:nvPr/>
            </p:nvSpPr>
            <p:spPr bwMode="auto">
              <a:xfrm>
                <a:off x="713" y="1210"/>
                <a:ext cx="21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9" name="AutoShape 59"/>
              <p:cNvSpPr>
                <a:spLocks noChangeArrowheads="1"/>
              </p:cNvSpPr>
              <p:nvPr/>
            </p:nvSpPr>
            <p:spPr bwMode="auto">
              <a:xfrm>
                <a:off x="713" y="1278"/>
                <a:ext cx="21" cy="1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0" name="AutoShape 60"/>
              <p:cNvSpPr>
                <a:spLocks noChangeArrowheads="1"/>
              </p:cNvSpPr>
              <p:nvPr/>
            </p:nvSpPr>
            <p:spPr bwMode="auto">
              <a:xfrm>
                <a:off x="633" y="1278"/>
                <a:ext cx="20" cy="1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1" name="AutoShape 61"/>
              <p:cNvSpPr>
                <a:spLocks noChangeArrowheads="1"/>
              </p:cNvSpPr>
              <p:nvPr/>
            </p:nvSpPr>
            <p:spPr bwMode="auto">
              <a:xfrm>
                <a:off x="794" y="1264"/>
                <a:ext cx="21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2" name="AutoShape 62"/>
              <p:cNvSpPr>
                <a:spLocks noChangeArrowheads="1"/>
              </p:cNvSpPr>
              <p:nvPr/>
            </p:nvSpPr>
            <p:spPr bwMode="auto">
              <a:xfrm>
                <a:off x="740" y="1133"/>
                <a:ext cx="20" cy="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3" name="Oval 212"/>
              <p:cNvSpPr>
                <a:spLocks noChangeArrowheads="1"/>
              </p:cNvSpPr>
              <p:nvPr/>
            </p:nvSpPr>
            <p:spPr bwMode="auto">
              <a:xfrm>
                <a:off x="794" y="1169"/>
                <a:ext cx="6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4" name="Oval 213"/>
              <p:cNvSpPr>
                <a:spLocks noChangeArrowheads="1"/>
              </p:cNvSpPr>
              <p:nvPr/>
            </p:nvSpPr>
            <p:spPr bwMode="auto">
              <a:xfrm>
                <a:off x="713" y="1223"/>
                <a:ext cx="7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5" name="Oval 214"/>
              <p:cNvSpPr>
                <a:spLocks noChangeArrowheads="1"/>
              </p:cNvSpPr>
              <p:nvPr/>
            </p:nvSpPr>
            <p:spPr bwMode="auto">
              <a:xfrm>
                <a:off x="713" y="1115"/>
                <a:ext cx="7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6" name="Oval 215"/>
              <p:cNvSpPr>
                <a:spLocks noChangeArrowheads="1"/>
              </p:cNvSpPr>
              <p:nvPr/>
            </p:nvSpPr>
            <p:spPr bwMode="auto">
              <a:xfrm>
                <a:off x="633" y="1115"/>
                <a:ext cx="7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7" name="Oval 216"/>
              <p:cNvSpPr>
                <a:spLocks noChangeArrowheads="1"/>
              </p:cNvSpPr>
              <p:nvPr/>
            </p:nvSpPr>
            <p:spPr bwMode="auto">
              <a:xfrm>
                <a:off x="633" y="1223"/>
                <a:ext cx="7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8" name="Oval 217"/>
              <p:cNvSpPr>
                <a:spLocks noChangeArrowheads="1"/>
              </p:cNvSpPr>
              <p:nvPr/>
            </p:nvSpPr>
            <p:spPr bwMode="auto">
              <a:xfrm>
                <a:off x="626" y="1048"/>
                <a:ext cx="6" cy="3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9" name="Oval 218"/>
              <p:cNvSpPr>
                <a:spLocks noChangeArrowheads="1"/>
              </p:cNvSpPr>
              <p:nvPr/>
            </p:nvSpPr>
            <p:spPr bwMode="auto">
              <a:xfrm>
                <a:off x="626" y="1207"/>
                <a:ext cx="6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0" name="Oval 219"/>
              <p:cNvSpPr>
                <a:spLocks noChangeArrowheads="1"/>
              </p:cNvSpPr>
              <p:nvPr/>
            </p:nvSpPr>
            <p:spPr bwMode="auto">
              <a:xfrm>
                <a:off x="740" y="1169"/>
                <a:ext cx="7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1" name="Oval 220"/>
              <p:cNvSpPr>
                <a:spLocks noChangeArrowheads="1"/>
              </p:cNvSpPr>
              <p:nvPr/>
            </p:nvSpPr>
            <p:spPr bwMode="auto">
              <a:xfrm>
                <a:off x="848" y="1169"/>
                <a:ext cx="6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2" name="Oval 221"/>
              <p:cNvSpPr>
                <a:spLocks noChangeArrowheads="1"/>
              </p:cNvSpPr>
              <p:nvPr/>
            </p:nvSpPr>
            <p:spPr bwMode="auto">
              <a:xfrm>
                <a:off x="794" y="1223"/>
                <a:ext cx="6" cy="4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3" name="Rectangle 222"/>
              <p:cNvSpPr>
                <a:spLocks noChangeArrowheads="1"/>
              </p:cNvSpPr>
              <p:nvPr/>
            </p:nvSpPr>
            <p:spPr bwMode="auto">
              <a:xfrm>
                <a:off x="1605" y="1008"/>
                <a:ext cx="81" cy="5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4" name="Rectangle 223"/>
              <p:cNvSpPr>
                <a:spLocks noChangeArrowheads="1"/>
              </p:cNvSpPr>
              <p:nvPr/>
            </p:nvSpPr>
            <p:spPr bwMode="auto">
              <a:xfrm>
                <a:off x="1362" y="1601"/>
                <a:ext cx="809" cy="5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5" name="Rectangle 224"/>
              <p:cNvSpPr>
                <a:spLocks noChangeArrowheads="1"/>
              </p:cNvSpPr>
              <p:nvPr/>
            </p:nvSpPr>
            <p:spPr bwMode="auto">
              <a:xfrm>
                <a:off x="2500" y="1010"/>
                <a:ext cx="85" cy="5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6" name="Rectangle 225"/>
              <p:cNvSpPr>
                <a:spLocks noChangeArrowheads="1"/>
              </p:cNvSpPr>
              <p:nvPr/>
            </p:nvSpPr>
            <p:spPr bwMode="auto">
              <a:xfrm>
                <a:off x="2500" y="1601"/>
                <a:ext cx="567" cy="5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7" name="Rectangle 226"/>
              <p:cNvSpPr>
                <a:spLocks noChangeArrowheads="1"/>
              </p:cNvSpPr>
              <p:nvPr/>
            </p:nvSpPr>
            <p:spPr bwMode="auto">
              <a:xfrm>
                <a:off x="3793" y="1008"/>
                <a:ext cx="80" cy="5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8" name="Rectangle 227"/>
              <p:cNvSpPr>
                <a:spLocks noChangeArrowheads="1"/>
              </p:cNvSpPr>
              <p:nvPr/>
            </p:nvSpPr>
            <p:spPr bwMode="auto">
              <a:xfrm>
                <a:off x="3307" y="1601"/>
                <a:ext cx="566" cy="5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9" name="Rectangle 228"/>
              <p:cNvSpPr>
                <a:spLocks noChangeArrowheads="1"/>
              </p:cNvSpPr>
              <p:nvPr/>
            </p:nvSpPr>
            <p:spPr bwMode="auto">
              <a:xfrm>
                <a:off x="1605" y="1601"/>
                <a:ext cx="81" cy="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0" name="Rectangle 229"/>
              <p:cNvSpPr>
                <a:spLocks noChangeArrowheads="1"/>
              </p:cNvSpPr>
              <p:nvPr/>
            </p:nvSpPr>
            <p:spPr bwMode="auto">
              <a:xfrm>
                <a:off x="2509" y="1601"/>
                <a:ext cx="81" cy="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1" name="Rectangle 230"/>
              <p:cNvSpPr>
                <a:spLocks noChangeArrowheads="1"/>
              </p:cNvSpPr>
              <p:nvPr/>
            </p:nvSpPr>
            <p:spPr bwMode="auto">
              <a:xfrm>
                <a:off x="3793" y="1601"/>
                <a:ext cx="80" cy="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2" name="Line 82"/>
              <p:cNvSpPr>
                <a:spLocks noChangeShapeType="1"/>
              </p:cNvSpPr>
              <p:nvPr/>
            </p:nvSpPr>
            <p:spPr bwMode="auto">
              <a:xfrm>
                <a:off x="1604" y="1008"/>
                <a:ext cx="48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3" name="Line 83"/>
              <p:cNvSpPr>
                <a:spLocks noChangeShapeType="1"/>
              </p:cNvSpPr>
              <p:nvPr/>
            </p:nvSpPr>
            <p:spPr bwMode="auto">
              <a:xfrm>
                <a:off x="2010" y="1025"/>
                <a:ext cx="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4" name="Line 84"/>
              <p:cNvSpPr>
                <a:spLocks noChangeShapeType="1"/>
              </p:cNvSpPr>
              <p:nvPr/>
            </p:nvSpPr>
            <p:spPr bwMode="auto">
              <a:xfrm flipH="1">
                <a:off x="1927" y="1008"/>
                <a:ext cx="65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5" name="Line 85"/>
              <p:cNvSpPr>
                <a:spLocks noChangeShapeType="1"/>
              </p:cNvSpPr>
              <p:nvPr/>
            </p:nvSpPr>
            <p:spPr bwMode="auto">
              <a:xfrm flipH="1">
                <a:off x="2008" y="1008"/>
                <a:ext cx="65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6" name="Line 86"/>
              <p:cNvSpPr>
                <a:spLocks noChangeShapeType="1"/>
              </p:cNvSpPr>
              <p:nvPr/>
            </p:nvSpPr>
            <p:spPr bwMode="auto">
              <a:xfrm flipH="1">
                <a:off x="1968" y="1008"/>
                <a:ext cx="65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7" name="Line 87"/>
              <p:cNvSpPr>
                <a:spLocks noChangeShapeType="1"/>
              </p:cNvSpPr>
              <p:nvPr/>
            </p:nvSpPr>
            <p:spPr bwMode="auto">
              <a:xfrm flipH="1" flipV="1">
                <a:off x="1986" y="1007"/>
                <a:ext cx="66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8" name="Line 88"/>
              <p:cNvSpPr>
                <a:spLocks noChangeShapeType="1"/>
              </p:cNvSpPr>
              <p:nvPr/>
            </p:nvSpPr>
            <p:spPr bwMode="auto">
              <a:xfrm flipH="1" flipV="1">
                <a:off x="2026" y="1007"/>
                <a:ext cx="65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9" name="Line 89"/>
              <p:cNvSpPr>
                <a:spLocks noChangeShapeType="1"/>
              </p:cNvSpPr>
              <p:nvPr/>
            </p:nvSpPr>
            <p:spPr bwMode="auto">
              <a:xfrm>
                <a:off x="2576" y="1014"/>
                <a:ext cx="486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0" name="Line 90"/>
              <p:cNvSpPr>
                <a:spLocks noChangeShapeType="1"/>
              </p:cNvSpPr>
              <p:nvPr/>
            </p:nvSpPr>
            <p:spPr bwMode="auto">
              <a:xfrm flipH="1">
                <a:off x="2980" y="1031"/>
                <a:ext cx="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1" name="Line 91"/>
              <p:cNvSpPr>
                <a:spLocks noChangeShapeType="1"/>
              </p:cNvSpPr>
              <p:nvPr/>
            </p:nvSpPr>
            <p:spPr bwMode="auto">
              <a:xfrm flipH="1">
                <a:off x="2899" y="1014"/>
                <a:ext cx="66" cy="4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2" name="Line 92"/>
              <p:cNvSpPr>
                <a:spLocks noChangeShapeType="1"/>
              </p:cNvSpPr>
              <p:nvPr/>
            </p:nvSpPr>
            <p:spPr bwMode="auto">
              <a:xfrm flipH="1">
                <a:off x="2980" y="1014"/>
                <a:ext cx="66" cy="4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3" name="Line 93"/>
              <p:cNvSpPr>
                <a:spLocks noChangeShapeType="1"/>
              </p:cNvSpPr>
              <p:nvPr/>
            </p:nvSpPr>
            <p:spPr bwMode="auto">
              <a:xfrm flipH="1">
                <a:off x="2939" y="1014"/>
                <a:ext cx="65" cy="4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4" name="Line 94"/>
              <p:cNvSpPr>
                <a:spLocks noChangeShapeType="1"/>
              </p:cNvSpPr>
              <p:nvPr/>
            </p:nvSpPr>
            <p:spPr bwMode="auto">
              <a:xfrm flipH="1" flipV="1">
                <a:off x="2959" y="1013"/>
                <a:ext cx="65" cy="4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5" name="Line 95"/>
              <p:cNvSpPr>
                <a:spLocks noChangeShapeType="1"/>
              </p:cNvSpPr>
              <p:nvPr/>
            </p:nvSpPr>
            <p:spPr bwMode="auto">
              <a:xfrm flipH="1" flipV="1">
                <a:off x="2998" y="1013"/>
                <a:ext cx="65" cy="4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6" name="Line 96"/>
              <p:cNvSpPr>
                <a:spLocks noChangeShapeType="1"/>
              </p:cNvSpPr>
              <p:nvPr/>
            </p:nvSpPr>
            <p:spPr bwMode="auto">
              <a:xfrm>
                <a:off x="3793" y="1008"/>
                <a:ext cx="32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7" name="Line 97"/>
              <p:cNvSpPr>
                <a:spLocks noChangeShapeType="1"/>
              </p:cNvSpPr>
              <p:nvPr/>
            </p:nvSpPr>
            <p:spPr bwMode="auto">
              <a:xfrm>
                <a:off x="4035" y="1025"/>
                <a:ext cx="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8" name="Line 98"/>
              <p:cNvSpPr>
                <a:spLocks noChangeShapeType="1"/>
              </p:cNvSpPr>
              <p:nvPr/>
            </p:nvSpPr>
            <p:spPr bwMode="auto">
              <a:xfrm flipH="1">
                <a:off x="3952" y="1008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9" name="Line 99"/>
              <p:cNvSpPr>
                <a:spLocks noChangeShapeType="1"/>
              </p:cNvSpPr>
              <p:nvPr/>
            </p:nvSpPr>
            <p:spPr bwMode="auto">
              <a:xfrm flipH="1">
                <a:off x="4034" y="1008"/>
                <a:ext cx="65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0" name="Line 100"/>
              <p:cNvSpPr>
                <a:spLocks noChangeShapeType="1"/>
              </p:cNvSpPr>
              <p:nvPr/>
            </p:nvSpPr>
            <p:spPr bwMode="auto">
              <a:xfrm flipH="1">
                <a:off x="3991" y="1008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1" name="Line 101"/>
              <p:cNvSpPr>
                <a:spLocks noChangeShapeType="1"/>
              </p:cNvSpPr>
              <p:nvPr/>
            </p:nvSpPr>
            <p:spPr bwMode="auto">
              <a:xfrm flipH="1" flipV="1">
                <a:off x="4011" y="1007"/>
                <a:ext cx="66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2" name="Line 102"/>
              <p:cNvSpPr>
                <a:spLocks noChangeShapeType="1"/>
              </p:cNvSpPr>
              <p:nvPr/>
            </p:nvSpPr>
            <p:spPr bwMode="auto">
              <a:xfrm flipH="1" flipV="1">
                <a:off x="4051" y="1007"/>
                <a:ext cx="66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3" name="Line 103"/>
              <p:cNvSpPr>
                <a:spLocks noChangeShapeType="1"/>
              </p:cNvSpPr>
              <p:nvPr/>
            </p:nvSpPr>
            <p:spPr bwMode="auto">
              <a:xfrm flipH="1">
                <a:off x="3552" y="1513"/>
                <a:ext cx="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4" name="Line 104"/>
              <p:cNvSpPr>
                <a:spLocks noChangeShapeType="1"/>
              </p:cNvSpPr>
              <p:nvPr/>
            </p:nvSpPr>
            <p:spPr bwMode="auto">
              <a:xfrm flipH="1">
                <a:off x="3470" y="1496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5" name="Line 105"/>
              <p:cNvSpPr>
                <a:spLocks noChangeShapeType="1"/>
              </p:cNvSpPr>
              <p:nvPr/>
            </p:nvSpPr>
            <p:spPr bwMode="auto">
              <a:xfrm flipH="1">
                <a:off x="3552" y="1496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6" name="Line 106"/>
              <p:cNvSpPr>
                <a:spLocks noChangeShapeType="1"/>
              </p:cNvSpPr>
              <p:nvPr/>
            </p:nvSpPr>
            <p:spPr bwMode="auto">
              <a:xfrm flipH="1">
                <a:off x="3511" y="1496"/>
                <a:ext cx="65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7" name="Line 107"/>
              <p:cNvSpPr>
                <a:spLocks noChangeShapeType="1"/>
              </p:cNvSpPr>
              <p:nvPr/>
            </p:nvSpPr>
            <p:spPr bwMode="auto">
              <a:xfrm flipH="1" flipV="1">
                <a:off x="3530" y="1495"/>
                <a:ext cx="66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8" name="Line 108"/>
              <p:cNvSpPr>
                <a:spLocks noChangeShapeType="1"/>
              </p:cNvSpPr>
              <p:nvPr/>
            </p:nvSpPr>
            <p:spPr bwMode="auto">
              <a:xfrm flipH="1" flipV="1">
                <a:off x="3570" y="1495"/>
                <a:ext cx="65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9" name="Line 109"/>
              <p:cNvSpPr>
                <a:spLocks noChangeShapeType="1"/>
              </p:cNvSpPr>
              <p:nvPr/>
            </p:nvSpPr>
            <p:spPr bwMode="auto">
              <a:xfrm>
                <a:off x="3468" y="1493"/>
                <a:ext cx="32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0" name="Line 110"/>
              <p:cNvSpPr>
                <a:spLocks noChangeShapeType="1"/>
              </p:cNvSpPr>
              <p:nvPr/>
            </p:nvSpPr>
            <p:spPr bwMode="auto">
              <a:xfrm flipH="1">
                <a:off x="2255" y="1513"/>
                <a:ext cx="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1" name="Line 111"/>
              <p:cNvSpPr>
                <a:spLocks noChangeShapeType="1"/>
              </p:cNvSpPr>
              <p:nvPr/>
            </p:nvSpPr>
            <p:spPr bwMode="auto">
              <a:xfrm flipH="1">
                <a:off x="2174" y="1496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2" name="Line 112"/>
              <p:cNvSpPr>
                <a:spLocks noChangeShapeType="1"/>
              </p:cNvSpPr>
              <p:nvPr/>
            </p:nvSpPr>
            <p:spPr bwMode="auto">
              <a:xfrm flipH="1">
                <a:off x="2255" y="1496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3" name="Line 113"/>
              <p:cNvSpPr>
                <a:spLocks noChangeShapeType="1"/>
              </p:cNvSpPr>
              <p:nvPr/>
            </p:nvSpPr>
            <p:spPr bwMode="auto">
              <a:xfrm flipH="1">
                <a:off x="2214" y="1496"/>
                <a:ext cx="66" cy="4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4" name="Line 114"/>
              <p:cNvSpPr>
                <a:spLocks noChangeShapeType="1"/>
              </p:cNvSpPr>
              <p:nvPr/>
            </p:nvSpPr>
            <p:spPr bwMode="auto">
              <a:xfrm flipH="1" flipV="1">
                <a:off x="2234" y="1495"/>
                <a:ext cx="66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5" name="Line 115"/>
              <p:cNvSpPr>
                <a:spLocks noChangeShapeType="1"/>
              </p:cNvSpPr>
              <p:nvPr/>
            </p:nvSpPr>
            <p:spPr bwMode="auto">
              <a:xfrm flipH="1" flipV="1">
                <a:off x="2274" y="1495"/>
                <a:ext cx="65" cy="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6" name="Line 116"/>
              <p:cNvSpPr>
                <a:spLocks noChangeShapeType="1"/>
              </p:cNvSpPr>
              <p:nvPr/>
            </p:nvSpPr>
            <p:spPr bwMode="auto">
              <a:xfrm>
                <a:off x="2171" y="1493"/>
                <a:ext cx="32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7" name="Line 117"/>
              <p:cNvSpPr>
                <a:spLocks noChangeShapeType="1"/>
              </p:cNvSpPr>
              <p:nvPr/>
            </p:nvSpPr>
            <p:spPr bwMode="auto">
              <a:xfrm flipH="1">
                <a:off x="1364" y="1523"/>
                <a:ext cx="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8" name="Line 118"/>
              <p:cNvSpPr>
                <a:spLocks noChangeShapeType="1"/>
              </p:cNvSpPr>
              <p:nvPr/>
            </p:nvSpPr>
            <p:spPr bwMode="auto">
              <a:xfrm flipH="1">
                <a:off x="1283" y="1504"/>
                <a:ext cx="66" cy="4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9" name="Line 119"/>
              <p:cNvSpPr>
                <a:spLocks noChangeShapeType="1"/>
              </p:cNvSpPr>
              <p:nvPr/>
            </p:nvSpPr>
            <p:spPr bwMode="auto">
              <a:xfrm flipH="1">
                <a:off x="1364" y="1504"/>
                <a:ext cx="66" cy="4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0" name="Line 120"/>
              <p:cNvSpPr>
                <a:spLocks noChangeShapeType="1"/>
              </p:cNvSpPr>
              <p:nvPr/>
            </p:nvSpPr>
            <p:spPr bwMode="auto">
              <a:xfrm flipH="1">
                <a:off x="1323" y="1504"/>
                <a:ext cx="65" cy="4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1" name="Line 121"/>
              <p:cNvSpPr>
                <a:spLocks noChangeShapeType="1"/>
              </p:cNvSpPr>
              <p:nvPr/>
            </p:nvSpPr>
            <p:spPr bwMode="auto">
              <a:xfrm flipH="1" flipV="1">
                <a:off x="1343" y="1503"/>
                <a:ext cx="65" cy="45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2" name="Line 122"/>
              <p:cNvSpPr>
                <a:spLocks noChangeShapeType="1"/>
              </p:cNvSpPr>
              <p:nvPr/>
            </p:nvSpPr>
            <p:spPr bwMode="auto">
              <a:xfrm flipH="1" flipV="1">
                <a:off x="1382" y="1503"/>
                <a:ext cx="66" cy="45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3" name="Line 123"/>
              <p:cNvSpPr>
                <a:spLocks noChangeShapeType="1"/>
              </p:cNvSpPr>
              <p:nvPr/>
            </p:nvSpPr>
            <p:spPr bwMode="auto">
              <a:xfrm>
                <a:off x="1281" y="1503"/>
                <a:ext cx="32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4" name="Text Box 124"/>
              <p:cNvSpPr txBox="1">
                <a:spLocks noChangeArrowheads="1"/>
              </p:cNvSpPr>
              <p:nvPr/>
            </p:nvSpPr>
            <p:spPr bwMode="auto">
              <a:xfrm>
                <a:off x="390" y="1727"/>
                <a:ext cx="798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rgbClr val="C00000"/>
                    </a:solidFill>
                  </a:rPr>
                  <a:t>Gravity RW</a:t>
                </a:r>
              </a:p>
            </p:txBody>
          </p:sp>
          <p:sp>
            <p:nvSpPr>
              <p:cNvPr id="275" name="Text Box 125"/>
              <p:cNvSpPr txBox="1">
                <a:spLocks noChangeArrowheads="1"/>
              </p:cNvSpPr>
              <p:nvPr/>
            </p:nvSpPr>
            <p:spPr bwMode="auto">
              <a:xfrm>
                <a:off x="1365" y="1727"/>
                <a:ext cx="977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Gravity RW</a:t>
                </a:r>
              </a:p>
              <a:p>
                <a:endParaRPr lang="en-GB" sz="1400" dirty="0"/>
              </a:p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T-Shaped RW</a:t>
                </a:r>
              </a:p>
            </p:txBody>
          </p:sp>
          <p:sp>
            <p:nvSpPr>
              <p:cNvPr id="276" name="Text Box 126"/>
              <p:cNvSpPr txBox="1">
                <a:spLocks noChangeArrowheads="1"/>
              </p:cNvSpPr>
              <p:nvPr/>
            </p:nvSpPr>
            <p:spPr bwMode="auto">
              <a:xfrm>
                <a:off x="2785" y="1727"/>
                <a:ext cx="97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L-Shaped RW</a:t>
                </a:r>
              </a:p>
            </p:txBody>
          </p:sp>
          <p:sp>
            <p:nvSpPr>
              <p:cNvPr id="277" name="Text Box 127"/>
              <p:cNvSpPr txBox="1">
                <a:spLocks noChangeArrowheads="1"/>
              </p:cNvSpPr>
              <p:nvPr/>
            </p:nvSpPr>
            <p:spPr bwMode="auto">
              <a:xfrm>
                <a:off x="3850" y="1151"/>
                <a:ext cx="532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Backfill</a:t>
                </a:r>
              </a:p>
            </p:txBody>
          </p:sp>
          <p:sp>
            <p:nvSpPr>
              <p:cNvPr id="278" name="Text Box 128"/>
              <p:cNvSpPr txBox="1">
                <a:spLocks noChangeArrowheads="1"/>
              </p:cNvSpPr>
              <p:nvPr/>
            </p:nvSpPr>
            <p:spPr bwMode="auto">
              <a:xfrm>
                <a:off x="2608" y="1151"/>
                <a:ext cx="532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Backfill</a:t>
                </a:r>
              </a:p>
            </p:txBody>
          </p:sp>
          <p:sp>
            <p:nvSpPr>
              <p:cNvPr id="279" name="Text Box 129"/>
              <p:cNvSpPr txBox="1">
                <a:spLocks noChangeArrowheads="1"/>
              </p:cNvSpPr>
              <p:nvPr/>
            </p:nvSpPr>
            <p:spPr bwMode="auto">
              <a:xfrm>
                <a:off x="432" y="3734"/>
                <a:ext cx="977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Counterfort RW</a:t>
                </a:r>
              </a:p>
            </p:txBody>
          </p:sp>
          <p:sp>
            <p:nvSpPr>
              <p:cNvPr id="280" name="Rectangle 279"/>
              <p:cNvSpPr>
                <a:spLocks noChangeArrowheads="1"/>
              </p:cNvSpPr>
              <p:nvPr/>
            </p:nvSpPr>
            <p:spPr bwMode="auto">
              <a:xfrm>
                <a:off x="3244" y="2088"/>
                <a:ext cx="115" cy="725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1" name="Rectangle 280"/>
              <p:cNvSpPr>
                <a:spLocks noChangeArrowheads="1"/>
              </p:cNvSpPr>
              <p:nvPr/>
            </p:nvSpPr>
            <p:spPr bwMode="auto">
              <a:xfrm>
                <a:off x="2900" y="2813"/>
                <a:ext cx="924" cy="66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2" name="Rectangle 281"/>
              <p:cNvSpPr>
                <a:spLocks noChangeArrowheads="1"/>
              </p:cNvSpPr>
              <p:nvPr/>
            </p:nvSpPr>
            <p:spPr bwMode="auto">
              <a:xfrm>
                <a:off x="3244" y="2813"/>
                <a:ext cx="115" cy="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3" name="Line 133"/>
              <p:cNvSpPr>
                <a:spLocks noChangeShapeType="1"/>
              </p:cNvSpPr>
              <p:nvPr/>
            </p:nvSpPr>
            <p:spPr bwMode="auto">
              <a:xfrm>
                <a:off x="3249" y="2088"/>
                <a:ext cx="68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4" name="Line 134"/>
              <p:cNvSpPr>
                <a:spLocks noChangeShapeType="1"/>
              </p:cNvSpPr>
              <p:nvPr/>
            </p:nvSpPr>
            <p:spPr bwMode="auto">
              <a:xfrm>
                <a:off x="3824" y="2109"/>
                <a:ext cx="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5" name="Line 135"/>
              <p:cNvSpPr>
                <a:spLocks noChangeShapeType="1"/>
              </p:cNvSpPr>
              <p:nvPr/>
            </p:nvSpPr>
            <p:spPr bwMode="auto">
              <a:xfrm flipH="1">
                <a:off x="3707" y="2088"/>
                <a:ext cx="92" cy="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6" name="Line 136"/>
              <p:cNvSpPr>
                <a:spLocks noChangeShapeType="1"/>
              </p:cNvSpPr>
              <p:nvPr/>
            </p:nvSpPr>
            <p:spPr bwMode="auto">
              <a:xfrm flipH="1">
                <a:off x="3822" y="2088"/>
                <a:ext cx="91" cy="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7" name="Line 137"/>
              <p:cNvSpPr>
                <a:spLocks noChangeShapeType="1"/>
              </p:cNvSpPr>
              <p:nvPr/>
            </p:nvSpPr>
            <p:spPr bwMode="auto">
              <a:xfrm flipH="1">
                <a:off x="3763" y="2088"/>
                <a:ext cx="92" cy="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8" name="Line 138"/>
              <p:cNvSpPr>
                <a:spLocks noChangeShapeType="1"/>
              </p:cNvSpPr>
              <p:nvPr/>
            </p:nvSpPr>
            <p:spPr bwMode="auto">
              <a:xfrm flipH="1" flipV="1">
                <a:off x="3792" y="2087"/>
                <a:ext cx="92" cy="5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9" name="Line 139"/>
              <p:cNvSpPr>
                <a:spLocks noChangeShapeType="1"/>
              </p:cNvSpPr>
              <p:nvPr/>
            </p:nvSpPr>
            <p:spPr bwMode="auto">
              <a:xfrm flipH="1" flipV="1">
                <a:off x="3848" y="2087"/>
                <a:ext cx="92" cy="5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0" name="Line 140"/>
              <p:cNvSpPr>
                <a:spLocks noChangeShapeType="1"/>
              </p:cNvSpPr>
              <p:nvPr/>
            </p:nvSpPr>
            <p:spPr bwMode="auto">
              <a:xfrm>
                <a:off x="2723" y="2717"/>
                <a:ext cx="1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1" name="Line 141"/>
              <p:cNvSpPr>
                <a:spLocks noChangeShapeType="1"/>
              </p:cNvSpPr>
              <p:nvPr/>
            </p:nvSpPr>
            <p:spPr bwMode="auto">
              <a:xfrm flipH="1">
                <a:off x="2607" y="2696"/>
                <a:ext cx="91" cy="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2" name="Line 142"/>
              <p:cNvSpPr>
                <a:spLocks noChangeShapeType="1"/>
              </p:cNvSpPr>
              <p:nvPr/>
            </p:nvSpPr>
            <p:spPr bwMode="auto">
              <a:xfrm flipH="1">
                <a:off x="2721" y="2696"/>
                <a:ext cx="92" cy="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3" name="Line 143"/>
              <p:cNvSpPr>
                <a:spLocks noChangeShapeType="1"/>
              </p:cNvSpPr>
              <p:nvPr/>
            </p:nvSpPr>
            <p:spPr bwMode="auto">
              <a:xfrm flipH="1">
                <a:off x="2662" y="2696"/>
                <a:ext cx="92" cy="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4" name="Line 144"/>
              <p:cNvSpPr>
                <a:spLocks noChangeShapeType="1"/>
              </p:cNvSpPr>
              <p:nvPr/>
            </p:nvSpPr>
            <p:spPr bwMode="auto">
              <a:xfrm flipH="1" flipV="1">
                <a:off x="2691" y="2695"/>
                <a:ext cx="92" cy="5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5" name="Line 145"/>
              <p:cNvSpPr>
                <a:spLocks noChangeShapeType="1"/>
              </p:cNvSpPr>
              <p:nvPr/>
            </p:nvSpPr>
            <p:spPr bwMode="auto">
              <a:xfrm flipH="1" flipV="1">
                <a:off x="2747" y="2695"/>
                <a:ext cx="91" cy="5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6" name="Line 146"/>
              <p:cNvSpPr>
                <a:spLocks noChangeShapeType="1"/>
              </p:cNvSpPr>
              <p:nvPr/>
            </p:nvSpPr>
            <p:spPr bwMode="auto">
              <a:xfrm>
                <a:off x="2509" y="2693"/>
                <a:ext cx="4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7" name="Line 147"/>
              <p:cNvSpPr>
                <a:spLocks noChangeShapeType="1"/>
              </p:cNvSpPr>
              <p:nvPr/>
            </p:nvSpPr>
            <p:spPr bwMode="auto">
              <a:xfrm flipH="1">
                <a:off x="2901" y="2293"/>
                <a:ext cx="339" cy="523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8" name="Rectangle 297"/>
              <p:cNvSpPr>
                <a:spLocks noChangeArrowheads="1"/>
              </p:cNvSpPr>
              <p:nvPr/>
            </p:nvSpPr>
            <p:spPr bwMode="auto">
              <a:xfrm>
                <a:off x="2884" y="3011"/>
                <a:ext cx="975" cy="726"/>
              </a:xfrm>
              <a:prstGeom prst="rect">
                <a:avLst/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299" name="Group 298"/>
              <p:cNvGrpSpPr>
                <a:grpSpLocks/>
              </p:cNvGrpSpPr>
              <p:nvPr/>
            </p:nvGrpSpPr>
            <p:grpSpPr bwMode="auto">
              <a:xfrm>
                <a:off x="2883" y="3007"/>
                <a:ext cx="470" cy="737"/>
                <a:chOff x="2883" y="3007"/>
                <a:chExt cx="470" cy="737"/>
              </a:xfrm>
            </p:grpSpPr>
            <p:sp>
              <p:nvSpPr>
                <p:cNvPr id="312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3352" y="3008"/>
                  <a:ext cx="1" cy="736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3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3239" y="3604"/>
                  <a:ext cx="1" cy="14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4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2883" y="3605"/>
                  <a:ext cx="359" cy="1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5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2883" y="3513"/>
                  <a:ext cx="359" cy="1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6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2883" y="3192"/>
                  <a:ext cx="359" cy="1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7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2883" y="3100"/>
                  <a:ext cx="359" cy="1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8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3239" y="3191"/>
                  <a:ext cx="1" cy="323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9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3239" y="3007"/>
                  <a:ext cx="1" cy="94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bg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300" name="Text Box 158"/>
              <p:cNvSpPr txBox="1">
                <a:spLocks noChangeArrowheads="1"/>
              </p:cNvSpPr>
              <p:nvPr/>
            </p:nvSpPr>
            <p:spPr bwMode="auto">
              <a:xfrm>
                <a:off x="2588" y="2448"/>
                <a:ext cx="709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/>
                  <a:t>Buttress</a:t>
                </a:r>
              </a:p>
            </p:txBody>
          </p:sp>
          <p:sp>
            <p:nvSpPr>
              <p:cNvPr id="301" name="Text Box 159"/>
              <p:cNvSpPr txBox="1">
                <a:spLocks noChangeArrowheads="1"/>
              </p:cNvSpPr>
              <p:nvPr/>
            </p:nvSpPr>
            <p:spPr bwMode="auto">
              <a:xfrm>
                <a:off x="3495" y="2303"/>
                <a:ext cx="622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Backfill</a:t>
                </a:r>
              </a:p>
            </p:txBody>
          </p:sp>
          <p:sp>
            <p:nvSpPr>
              <p:cNvPr id="302" name="Text Box 160"/>
              <p:cNvSpPr txBox="1">
                <a:spLocks noChangeArrowheads="1"/>
              </p:cNvSpPr>
              <p:nvPr/>
            </p:nvSpPr>
            <p:spPr bwMode="auto">
              <a:xfrm>
                <a:off x="2909" y="3743"/>
                <a:ext cx="888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GB" sz="1400" dirty="0">
                    <a:solidFill>
                      <a:schemeClr val="accent5">
                        <a:lumMod val="75000"/>
                      </a:schemeClr>
                    </a:solidFill>
                  </a:rPr>
                  <a:t>Buttress RW</a:t>
                </a:r>
              </a:p>
            </p:txBody>
          </p:sp>
          <p:sp>
            <p:nvSpPr>
              <p:cNvPr id="303" name="Rectangle 302"/>
              <p:cNvSpPr>
                <a:spLocks noChangeArrowheads="1"/>
              </p:cNvSpPr>
              <p:nvPr/>
            </p:nvSpPr>
            <p:spPr bwMode="auto">
              <a:xfrm>
                <a:off x="1705" y="1016"/>
                <a:ext cx="409" cy="57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4" name="Oval 303"/>
              <p:cNvSpPr>
                <a:spLocks noChangeArrowheads="1"/>
              </p:cNvSpPr>
              <p:nvPr/>
            </p:nvSpPr>
            <p:spPr bwMode="auto">
              <a:xfrm>
                <a:off x="1700" y="1538"/>
                <a:ext cx="55" cy="45"/>
              </a:xfrm>
              <a:prstGeom prst="ellipse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5" name="Rectangle 304"/>
              <p:cNvSpPr>
                <a:spLocks noChangeArrowheads="1"/>
              </p:cNvSpPr>
              <p:nvPr/>
            </p:nvSpPr>
            <p:spPr bwMode="auto">
              <a:xfrm>
                <a:off x="2504" y="1416"/>
                <a:ext cx="85" cy="23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6" name="Rectangle 305"/>
              <p:cNvSpPr>
                <a:spLocks noChangeArrowheads="1"/>
              </p:cNvSpPr>
              <p:nvPr/>
            </p:nvSpPr>
            <p:spPr bwMode="auto">
              <a:xfrm flipV="1">
                <a:off x="3242" y="2599"/>
                <a:ext cx="121" cy="22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7" name="Rectangle 306"/>
              <p:cNvSpPr>
                <a:spLocks noChangeArrowheads="1"/>
              </p:cNvSpPr>
              <p:nvPr/>
            </p:nvSpPr>
            <p:spPr bwMode="auto">
              <a:xfrm flipV="1">
                <a:off x="703" y="2616"/>
                <a:ext cx="159" cy="22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8" name="Rectangle 307"/>
              <p:cNvSpPr>
                <a:spLocks noChangeArrowheads="1"/>
              </p:cNvSpPr>
              <p:nvPr/>
            </p:nvSpPr>
            <p:spPr bwMode="auto">
              <a:xfrm flipV="1">
                <a:off x="3236" y="3052"/>
                <a:ext cx="121" cy="23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9" name="Rectangle 308"/>
              <p:cNvSpPr>
                <a:spLocks noChangeArrowheads="1"/>
              </p:cNvSpPr>
              <p:nvPr/>
            </p:nvSpPr>
            <p:spPr bwMode="auto">
              <a:xfrm flipV="1">
                <a:off x="3239" y="3219"/>
                <a:ext cx="121" cy="22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0" name="Rectangle 309"/>
              <p:cNvSpPr>
                <a:spLocks noChangeArrowheads="1"/>
              </p:cNvSpPr>
              <p:nvPr/>
            </p:nvSpPr>
            <p:spPr bwMode="auto">
              <a:xfrm flipV="1">
                <a:off x="3236" y="3463"/>
                <a:ext cx="121" cy="22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1" name="Rectangle 310"/>
              <p:cNvSpPr>
                <a:spLocks noChangeArrowheads="1"/>
              </p:cNvSpPr>
              <p:nvPr/>
            </p:nvSpPr>
            <p:spPr bwMode="auto">
              <a:xfrm flipV="1">
                <a:off x="3239" y="3628"/>
                <a:ext cx="121" cy="23"/>
              </a:xfrm>
              <a:prstGeom prst="rect">
                <a:avLst/>
              </a:prstGeom>
              <a:solidFill>
                <a:srgbClr val="FFFFFF"/>
              </a:solidFill>
              <a:ln w="9360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340" name="Title 339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20379" cy="36737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Classification of Retaining walls</a:t>
            </a:r>
            <a:endParaRPr lang="en-US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828801"/>
            <a:ext cx="533400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Earth pressure is the pressure exerted by the retaining material on the retaining wall. This pressure tends to deflect the wall outward.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Types of earth pressure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Active earth pressure or earth pressure (Pa) and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Passive earth pressure (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Active earth pressure tends to deflect the wall away from the backfill</a:t>
            </a:r>
            <a:r>
              <a:rPr lang="en-GB" sz="2000" dirty="0"/>
              <a:t>.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475322" y="1828800"/>
            <a:ext cx="2287677" cy="3217068"/>
            <a:chOff x="3840" y="1488"/>
            <a:chExt cx="1728" cy="2036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416" y="1680"/>
              <a:ext cx="96" cy="14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4" y="3072"/>
              <a:ext cx="816" cy="96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512" y="1680"/>
              <a:ext cx="336" cy="1392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511" y="2016"/>
              <a:ext cx="50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4511" y="2160"/>
              <a:ext cx="98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4511" y="2496"/>
              <a:ext cx="194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4511" y="2736"/>
              <a:ext cx="242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4511" y="2928"/>
              <a:ext cx="290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4511" y="2304"/>
              <a:ext cx="146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4511" y="3072"/>
              <a:ext cx="338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512" y="1680"/>
              <a:ext cx="9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512" y="2640"/>
              <a:ext cx="76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848" y="2352"/>
              <a:ext cx="432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P</a:t>
              </a:r>
              <a:r>
                <a:rPr lang="en-GB" sz="2400" baseline="-25000"/>
                <a:t>a</a:t>
              </a: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5087" y="1680"/>
              <a:ext cx="98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5183" y="1680"/>
              <a:ext cx="98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5279" y="1680"/>
              <a:ext cx="98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040" y="1680"/>
              <a:ext cx="144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184" y="1680"/>
              <a:ext cx="144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5184" y="148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GL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840" y="3312"/>
              <a:ext cx="17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000"/>
                </a:spcBef>
              </a:pPr>
              <a:r>
                <a:rPr lang="en-GB" sz="1600"/>
                <a:t>Variation of Earth pressure</a:t>
              </a:r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>
              <a:off x="4368" y="1680"/>
              <a:ext cx="152" cy="1392"/>
            </a:xfrm>
            <a:custGeom>
              <a:avLst/>
              <a:gdLst>
                <a:gd name="T0" fmla="*/ 144 w 152"/>
                <a:gd name="T1" fmla="*/ 1392 h 1392"/>
                <a:gd name="T2" fmla="*/ 144 w 152"/>
                <a:gd name="T3" fmla="*/ 1248 h 1392"/>
                <a:gd name="T4" fmla="*/ 144 w 152"/>
                <a:gd name="T5" fmla="*/ 912 h 1392"/>
                <a:gd name="T6" fmla="*/ 96 w 152"/>
                <a:gd name="T7" fmla="*/ 432 h 1392"/>
                <a:gd name="T8" fmla="*/ 0 w 152"/>
                <a:gd name="T9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392">
                  <a:moveTo>
                    <a:pt x="144" y="1392"/>
                  </a:moveTo>
                  <a:cubicBezTo>
                    <a:pt x="144" y="1360"/>
                    <a:pt x="144" y="1328"/>
                    <a:pt x="144" y="1248"/>
                  </a:cubicBezTo>
                  <a:cubicBezTo>
                    <a:pt x="144" y="1168"/>
                    <a:pt x="152" y="1048"/>
                    <a:pt x="144" y="912"/>
                  </a:cubicBezTo>
                  <a:cubicBezTo>
                    <a:pt x="136" y="776"/>
                    <a:pt x="120" y="584"/>
                    <a:pt x="96" y="432"/>
                  </a:cubicBezTo>
                  <a:cubicBezTo>
                    <a:pt x="72" y="280"/>
                    <a:pt x="16" y="72"/>
                    <a:pt x="0" y="0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4264" y="1716"/>
              <a:ext cx="152" cy="1356"/>
            </a:xfrm>
            <a:custGeom>
              <a:avLst/>
              <a:gdLst>
                <a:gd name="T0" fmla="*/ 144 w 152"/>
                <a:gd name="T1" fmla="*/ 1392 h 1392"/>
                <a:gd name="T2" fmla="*/ 144 w 152"/>
                <a:gd name="T3" fmla="*/ 1248 h 1392"/>
                <a:gd name="T4" fmla="*/ 144 w 152"/>
                <a:gd name="T5" fmla="*/ 912 h 1392"/>
                <a:gd name="T6" fmla="*/ 96 w 152"/>
                <a:gd name="T7" fmla="*/ 432 h 1392"/>
                <a:gd name="T8" fmla="*/ 0 w 152"/>
                <a:gd name="T9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392">
                  <a:moveTo>
                    <a:pt x="144" y="1392"/>
                  </a:moveTo>
                  <a:cubicBezTo>
                    <a:pt x="144" y="1360"/>
                    <a:pt x="144" y="1328"/>
                    <a:pt x="144" y="1248"/>
                  </a:cubicBezTo>
                  <a:cubicBezTo>
                    <a:pt x="144" y="1168"/>
                    <a:pt x="152" y="1048"/>
                    <a:pt x="144" y="912"/>
                  </a:cubicBezTo>
                  <a:cubicBezTo>
                    <a:pt x="136" y="776"/>
                    <a:pt x="120" y="584"/>
                    <a:pt x="96" y="432"/>
                  </a:cubicBezTo>
                  <a:cubicBezTo>
                    <a:pt x="72" y="280"/>
                    <a:pt x="16" y="72"/>
                    <a:pt x="0" y="0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4259" y="1674"/>
              <a:ext cx="106" cy="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57200" y="762000"/>
            <a:ext cx="5156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Earth Pressure (P</a:t>
            </a:r>
            <a:r>
              <a:rPr lang="en-GB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2600"/>
            <a:ext cx="8382000" cy="257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Soil conditions: The different soil conditions are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leveled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back fill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Moist leveled backfill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Submerged leveled backfill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Leveled backfill with uniform surcharge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Backfill with sloping surface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en-GB" sz="3100" b="0" dirty="0" smtClean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Earth </a:t>
            </a:r>
            <a: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pressure depends on type of backfill, the height of wall and the soil conditions</a:t>
            </a:r>
            <a:b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b="0" dirty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3100" b="0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5562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Maximum pressure at any height, p=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h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Total pressure at any height from top, 			p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=1/2[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h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]h = [k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h</a:t>
            </a:r>
            <a:r>
              <a:rPr lang="en-US" sz="2000" baseline="30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]/2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DejaVu Sans" charset="0"/>
              <a:cs typeface="Times New Roman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Bending moment at any height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		M=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p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xh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/3= [k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h</a:t>
            </a:r>
            <a:r>
              <a:rPr lang="en-US" sz="2000" baseline="30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]/6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 Total pressure, P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= [k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H</a:t>
            </a:r>
            <a:r>
              <a:rPr lang="en-US" sz="2000" baseline="30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]/2 </a:t>
            </a:r>
          </a:p>
          <a:p>
            <a:pPr>
              <a:buFont typeface="Symbol" pitchFamily="16" charset="2"/>
              <a:buChar char="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Total Bending moment at bottom, 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   M = [k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H</a:t>
            </a:r>
            <a:r>
              <a:rPr lang="en-US" sz="2000" baseline="30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]/6 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756723" y="1676400"/>
            <a:ext cx="2320476" cy="3189288"/>
            <a:chOff x="4032" y="1680"/>
            <a:chExt cx="1440" cy="1809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416" y="1680"/>
              <a:ext cx="96" cy="14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4" y="3072"/>
              <a:ext cx="816" cy="96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>
              <a:off x="4512" y="1680"/>
              <a:ext cx="336" cy="1392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H="1">
              <a:off x="4511" y="2016"/>
              <a:ext cx="50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>
              <a:off x="4511" y="2160"/>
              <a:ext cx="98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4511" y="2496"/>
              <a:ext cx="194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H="1">
              <a:off x="4511" y="2736"/>
              <a:ext cx="242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4511" y="2928"/>
              <a:ext cx="290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H="1">
              <a:off x="4511" y="2304"/>
              <a:ext cx="146" cy="1"/>
            </a:xfrm>
            <a:prstGeom prst="line">
              <a:avLst/>
            </a:prstGeom>
            <a:noFill/>
            <a:ln w="126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>
              <a:off x="4511" y="3072"/>
              <a:ext cx="338" cy="1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4512" y="1680"/>
              <a:ext cx="9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4512" y="2640"/>
              <a:ext cx="76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4848" y="2352"/>
              <a:ext cx="432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P</a:t>
              </a:r>
              <a:r>
                <a:rPr lang="en-GB" sz="2400" baseline="-25000"/>
                <a:t>a</a:t>
              </a: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5376" y="1680"/>
              <a:ext cx="1" cy="13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5088" y="3072"/>
              <a:ext cx="3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5136" y="2112"/>
              <a:ext cx="24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H</a:t>
              </a:r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512" y="2256"/>
              <a:ext cx="3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800" y="1680"/>
              <a:ext cx="1" cy="57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752" y="1824"/>
              <a:ext cx="24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h</a:t>
              </a: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4464" y="3168"/>
              <a:ext cx="528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US" sz="2400"/>
                <a:t>k</a:t>
              </a:r>
              <a:r>
                <a:rPr lang="en-US" sz="2400" baseline="-25000"/>
                <a:t>a</a:t>
              </a:r>
              <a:r>
                <a:rPr lang="en-US" sz="2400">
                  <a:latin typeface="Symbol" pitchFamily="16" charset="2"/>
                </a:rPr>
                <a:t></a:t>
              </a:r>
              <a:r>
                <a:rPr lang="en-US" sz="2400"/>
                <a:t>H</a:t>
              </a:r>
            </a:p>
          </p:txBody>
        </p:sp>
        <p:sp>
          <p:nvSpPr>
            <p:cNvPr id="24" name="AutoShape 31"/>
            <p:cNvSpPr>
              <a:spLocks/>
            </p:cNvSpPr>
            <p:nvPr/>
          </p:nvSpPr>
          <p:spPr bwMode="auto">
            <a:xfrm rot="3120000" flipH="1">
              <a:off x="4259" y="2878"/>
              <a:ext cx="400" cy="385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2747536"/>
                <a:gd name="G5" fmla="+- G4 10800 0"/>
                <a:gd name="G6" fmla="cos 10800 2747536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1599 w 21600"/>
                <a:gd name="T15" fmla="*/ 1789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463"/>
                    <a:pt x="20615" y="16033"/>
                    <a:pt x="18835" y="18015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463"/>
                    <a:pt x="20615" y="16033"/>
                    <a:pt x="18835" y="18015"/>
                  </a:cubicBezTo>
                </a:path>
              </a:pathLst>
            </a:cu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4032" y="2688"/>
              <a:ext cx="24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1500"/>
                </a:spcBef>
              </a:pPr>
              <a:r>
                <a:rPr lang="en-GB" sz="2400"/>
                <a:t>M</a:t>
              </a:r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 flipV="1">
              <a:off x="4704" y="3071"/>
              <a:ext cx="1" cy="1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81000" y="152400"/>
            <a:ext cx="6535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Analysis for dry back fills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400800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Coefficient of active earth pressure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= (1-sin)/(1+sin)=tan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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	= 1/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coefficient of passive earth pressure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= Angle of internal friction or angle of repose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=Unit weigh or density of backfill</a:t>
            </a: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= 30,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=1/3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=3. Thus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9 times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9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390</TotalTime>
  <Words>1931</Words>
  <Application>Microsoft Office PowerPoint</Application>
  <PresentationFormat>On-screen Show (4:3)</PresentationFormat>
  <Paragraphs>577</Paragraphs>
  <Slides>37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Concourse</vt:lpstr>
      <vt:lpstr>Equation</vt:lpstr>
      <vt:lpstr>Unit – 1 RETAINING WALLS</vt:lpstr>
      <vt:lpstr>PowerPoint Presentation</vt:lpstr>
      <vt:lpstr>Cantilever retaining wall with shear key</vt:lpstr>
      <vt:lpstr>PowerPoint Presentation</vt:lpstr>
      <vt:lpstr>Classification of Retaining walls</vt:lpstr>
      <vt:lpstr>PowerPoint Presentation</vt:lpstr>
      <vt:lpstr>  Earth pressure depends on type of backfill, the height of wall and the soil conditions  </vt:lpstr>
      <vt:lpstr>PowerPoint Presentation</vt:lpstr>
      <vt:lpstr>PowerPoint Presentation</vt:lpstr>
      <vt:lpstr>PowerPoint Presentation</vt:lpstr>
      <vt:lpstr>PowerPoint Presentation</vt:lpstr>
      <vt:lpstr>Parts of CRW</vt:lpstr>
      <vt:lpstr>PowerPoint Presentation</vt:lpstr>
      <vt:lpstr> Design of Toe Slab </vt:lpstr>
      <vt:lpstr>PowerPoint Presentation</vt:lpstr>
      <vt:lpstr> Design of Counterforts </vt:lpstr>
      <vt:lpstr>Behaviour of Counterfort RW</vt:lpstr>
      <vt:lpstr>PowerPoint Presentation</vt:lpstr>
      <vt:lpstr>Depth of foundation</vt:lpstr>
      <vt:lpstr> Proportioning of wall </vt:lpstr>
      <vt:lpstr>PowerPoint Presentation</vt:lpstr>
      <vt:lpstr>PowerPoint Presentation</vt:lpstr>
      <vt:lpstr>PowerPoint Presentation</vt:lpstr>
      <vt:lpstr>PowerPoint Presentation</vt:lpstr>
      <vt:lpstr>Stability analysis</vt:lpstr>
      <vt:lpstr>PowerPoint Presentation</vt:lpstr>
      <vt:lpstr>Stability checks</vt:lpstr>
      <vt:lpstr>Design of  heel slab</vt:lpstr>
      <vt:lpstr>Design of heel slab-Contd.,</vt:lpstr>
      <vt:lpstr>PowerPoint Presentation</vt:lpstr>
      <vt:lpstr>Design of heel slab-Contd.,</vt:lpstr>
      <vt:lpstr>Design of toe slab</vt:lpstr>
      <vt:lpstr>Design of toe slab</vt:lpstr>
      <vt:lpstr>Design of toe slab-Contd.,</vt:lpstr>
      <vt:lpstr>Other deatails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jeevitha</dc:creator>
  <cp:lastModifiedBy>jeevitha</cp:lastModifiedBy>
  <cp:revision>102</cp:revision>
  <dcterms:created xsi:type="dcterms:W3CDTF">2015-06-15T00:26:45Z</dcterms:created>
  <dcterms:modified xsi:type="dcterms:W3CDTF">2015-06-22T17:14:34Z</dcterms:modified>
</cp:coreProperties>
</file>